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76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28" r:id="rId20"/>
    <p:sldId id="329" r:id="rId21"/>
    <p:sldId id="330" r:id="rId22"/>
    <p:sldId id="331" r:id="rId23"/>
    <p:sldId id="332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326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1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27" r:id="rId60"/>
    <p:sldId id="312" r:id="rId61"/>
    <p:sldId id="313" r:id="rId62"/>
    <p:sldId id="33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D5BB5A-CED2-4489-A0C7-1C6B0155F13C}">
  <a:tblStyle styleId="{C4D5BB5A-CED2-4489-A0C7-1C6B0155F13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7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63e070f2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4d63e070f2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d63e070f2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4d63e070f2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d5e3b1b3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4d5e3b1b3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d63e070f2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4d63e070f2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d63e070f2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4d63e070f2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d63e070f2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4d63e070f2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d5e3b1b32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4d5e3b1b32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5e3b1b3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4d5e3b1b3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5e3b1b3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4d5e3b1b3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8855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65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d5e3b1b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d5e3b1b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5e3b1b3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4d5e3b1b3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74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d63e070f2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4d63e070f2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d63e070f2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4d63e070f2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d5e3b1b32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4d5e3b1b32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d5e3b1b32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4d5e3b1b32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http://glennklockwood.blogspot.sg/2014/01/the-1000-genome-computational.html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18,000 genomes a year (Source: http://blog.illumina.com/blog/illumina/2014/01/14/the-power-and-promise-of-population-scale-genomics)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 Gbytes * 18,000 = 1.8 petabytes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node 3 weeks, so, 1 node can do 17 genomes per year; 18,000 / 17 = 1,000 nodes = 16,000 cores!!!!!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glennlockwood, we would need 1,000 cores (62 nodes) running full time just for the alignments, 30K per node, = 30,000 * 62 = ~ 2 million just for the alignments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4d5e3b1b32_1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d5e3b1b32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4d5e3b1b32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4de2e03d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4de2e03d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b4de2e03dd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d63e070f2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d63e070f2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4de2e03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4de2e03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b4de2e03d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5e3b1b3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4d5e3b1b3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776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d5e3b1b32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4d5e3b1b32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d63e070f2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4d63e070f2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d63e070f2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4d63e070f2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d63e070f2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4d63e070f2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d63e070f2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4d63e070f2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d63e070f2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4d63e070f2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d63e070f2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4d63e070f2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d63e070f2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4d63e070f2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d63e070f2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4d63e070f2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4d63e070f2_1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4d63e070f2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d63e070f2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4d63e070f2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4d63e070f2_1_3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5e3b1b32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4d5e3b1b32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d63e070f2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4d63e070f2_1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4d63e070f2_1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d63e070f2_1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4d63e070f2_1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d63e070f2_1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4d63e070f2_1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4d63e070f2_1_5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4de2e03d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4de2e03d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b4de2e03dd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4de2e03d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4de2e03d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b4de2e03dd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4de2e03d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b4de2e03d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b4de2e03dd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b4de2e03d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b4de2e03d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b4de2e03d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b4de2e03d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b4de2e03d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7" name="Google Shape;637;gb4de2e03dd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d63e070f2_1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g4d63e070f2_1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4d63e070f2_1_5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d63e070f2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4d63e070f2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5e3b1b3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4d5e3b1b3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d63e070f2_1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4d63e070f2_1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4d63e070f2_1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4d63e070f2_1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isn’t just genetic variation discovery and transcriptomics</a:t>
            </a:r>
            <a:endParaRPr/>
          </a:p>
        </p:txBody>
      </p:sp>
      <p:sp>
        <p:nvSpPr>
          <p:cNvPr id="681" name="Google Shape;681;g4d63e070f2_1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d63e070f2_1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4d63e070f2_1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isn’t just genetic variation discovery and transcriptomics</a:t>
            </a:r>
            <a:endParaRPr/>
          </a:p>
        </p:txBody>
      </p:sp>
      <p:sp>
        <p:nvSpPr>
          <p:cNvPr id="690" name="Google Shape;690;g4d63e070f2_1_5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d63e070f2_1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g4d63e070f2_1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isn’t just genetic variation discovery and transcriptomics</a:t>
            </a:r>
            <a:endParaRPr/>
          </a:p>
        </p:txBody>
      </p:sp>
      <p:sp>
        <p:nvSpPr>
          <p:cNvPr id="706" name="Google Shape;706;g4d63e070f2_1_5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4d5e3b1b32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4d5e3b1b32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d5e3b1b32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g4d5e3b1b32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5e3b1b3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4d5e3b1b3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4967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d5e3b1b32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4d5e3b1b32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4d5e3b1b32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556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d63e070f2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4d63e070f2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d5e3b1b3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4d5e3b1b3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4d5e3b1b32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g4d5e3b1b32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d5e3b1b32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4d5e3b1b32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d63e070f2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4d63e070f2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4d5e3b1b32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g4d5e3b1b32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4d5e3b1b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g4d5e3b1b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d63e070f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4d63e070f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d63e070f2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4d63e070f2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3">
            <a:alphaModFix/>
          </a:blip>
          <a:srcRect l="7765" t="9717" r="11057" b="13656"/>
          <a:stretch/>
        </p:blipFill>
        <p:spPr>
          <a:xfrm>
            <a:off x="10668000" y="36786"/>
            <a:ext cx="1460377" cy="107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13">
            <a:alphaModFix/>
          </a:blip>
          <a:srcRect l="7765" t="9717" r="11057" b="13656"/>
          <a:stretch/>
        </p:blipFill>
        <p:spPr>
          <a:xfrm>
            <a:off x="10591800" y="76200"/>
            <a:ext cx="1460377" cy="107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omgenomics.com/what-is-bioinformatic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omgenomics.com/what-is-bioinformatic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omgenomics.com/what-is-bioinformatic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youtube.com/watch?v=RmYaM-_7Yj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gg7WjuFs8F4" TargetMode="External"/><Relationship Id="rId5" Type="http://schemas.openxmlformats.org/officeDocument/2006/relationships/hyperlink" Target="https://en.wikipedia.org/wiki/Structural_bioinformatics" TargetMode="External"/><Relationship Id="rId4" Type="http://schemas.openxmlformats.org/officeDocument/2006/relationships/hyperlink" Target="http://omgenomics.com/what-is-bioinformatic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ashingtonpost.com/science/2020/04/03/coronavirus-wildlife-environment/" TargetMode="Externa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Pfizer%E2%80%93BioNTech_COVID-19_vaccine" TargetMode="External"/><Relationship Id="rId5" Type="http://schemas.openxmlformats.org/officeDocument/2006/relationships/hyperlink" Target="https://en.wikipedia.org/wiki/Moderna_COVID-19_vaccine" TargetMode="External"/><Relationship Id="rId4" Type="http://schemas.openxmlformats.org/officeDocument/2006/relationships/hyperlink" Target="https://www.modernatx.com/pipeline/therapeutic-areas/mrna-therapeutic-areas-infectious-disease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otransmitte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open-biology1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omgenomics.com/what-is-bioinformatic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ctrTitle"/>
          </p:nvPr>
        </p:nvSpPr>
        <p:spPr>
          <a:xfrm>
            <a:off x="457200" y="533399"/>
            <a:ext cx="11734800" cy="396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GMS6850 – Core Concepts in Bioinformatics </a:t>
            </a:r>
            <a:b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1, 20</a:t>
            </a:r>
            <a:r>
              <a:rPr lang="en-US" sz="3600" dirty="0">
                <a:solidFill>
                  <a:schemeClr val="dk1"/>
                </a:solidFill>
              </a:rPr>
              <a:t>22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Jan 10</a:t>
            </a:r>
            <a:br>
              <a:rPr lang="en-US" sz="2400" dirty="0"/>
            </a:br>
            <a:b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 to the faculty and the course</a:t>
            </a:r>
            <a:b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Bioinformatics </a:t>
            </a:r>
            <a:r>
              <a:rPr lang="en-US" sz="3600" dirty="0"/>
              <a:t>l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andscape</a:t>
            </a:r>
            <a:b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of </a:t>
            </a:r>
            <a:r>
              <a:rPr lang="en-US" sz="3600" dirty="0"/>
              <a:t>b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iological molecules</a:t>
            </a:r>
            <a:b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"/>
          </p:nvPr>
        </p:nvSpPr>
        <p:spPr>
          <a:xfrm>
            <a:off x="457200" y="4772967"/>
            <a:ext cx="11319468" cy="174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Faculty: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Steve Rozen, Sujoy Ghosh, Enrico Petretto, Lisa Tucker-Kellogg </a:t>
            </a:r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With guest lectures from Abner Lim, Weng Khong LIM, Owen Rackham, Gavin Smith, Federico Torta, Jacques Behmoaras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152400" y="-36394"/>
            <a:ext cx="109728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house races</a:t>
            </a: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 rotWithShape="1">
          <a:blip r:embed="rId3">
            <a:alphaModFix/>
          </a:blip>
          <a:srcRect l="26060" t="17608" r="7546" b="16849"/>
          <a:stretch/>
        </p:blipFill>
        <p:spPr>
          <a:xfrm>
            <a:off x="1905000" y="685800"/>
            <a:ext cx="7696200" cy="575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 for 1 house race</a:t>
            </a: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57" name="Google Shape;257;p36" descr="https://fivethirtyeight.com/wp-content/uploads/2018/08/ca-25-math-classi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371600"/>
            <a:ext cx="10195795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2892301" y="1828800"/>
            <a:ext cx="3082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Imputation of polling results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5638800" y="1828800"/>
            <a:ext cx="2624436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Fundamentals: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$s, district’s voting history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l="24150" t="35676" r="3280" b="4940"/>
          <a:stretch/>
        </p:blipFill>
        <p:spPr>
          <a:xfrm>
            <a:off x="381000" y="1276100"/>
            <a:ext cx="8229600" cy="50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6248400" y="76200"/>
            <a:ext cx="308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FiveThirtyEight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6248400" y="685800"/>
            <a:ext cx="30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https://fivethirtyeight.com</a:t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2871550" y="827750"/>
            <a:ext cx="3376500" cy="16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Actual gain, 41 seats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C78D8"/>
                </a:solidFill>
              </a:rPr>
              <a:t>235 D</a:t>
            </a:r>
            <a:endParaRPr sz="2400" b="1">
              <a:solidFill>
                <a:srgbClr val="3C78D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</a:rPr>
              <a:t>199 R</a:t>
            </a:r>
            <a:r>
              <a:rPr lang="en-US" sz="2400"/>
              <a:t> </a:t>
            </a:r>
            <a:endParaRPr sz="2400"/>
          </a:p>
        </p:txBody>
      </p:sp>
      <p:cxnSp>
        <p:nvCxnSpPr>
          <p:cNvPr id="269" name="Google Shape;269;p37"/>
          <p:cNvCxnSpPr/>
          <p:nvPr/>
        </p:nvCxnSpPr>
        <p:spPr>
          <a:xfrm>
            <a:off x="4495800" y="2050875"/>
            <a:ext cx="0" cy="527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37"/>
          <p:cNvSpPr txBox="1"/>
          <p:nvPr/>
        </p:nvSpPr>
        <p:spPr>
          <a:xfrm>
            <a:off x="527375" y="200025"/>
            <a:ext cx="61983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Forecast pretty good: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bioinformatics?</a:t>
            </a:r>
            <a:endParaRPr sz="5400"/>
          </a:p>
        </p:txBody>
      </p:sp>
      <p:sp>
        <p:nvSpPr>
          <p:cNvPr id="276" name="Google Shape;276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77" name="Google Shape;277;p38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0827" t="9893" r="10332" b="18504"/>
          <a:stretch/>
        </p:blipFill>
        <p:spPr>
          <a:xfrm>
            <a:off x="5787614" y="1630837"/>
            <a:ext cx="4214225" cy="436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6705600" y="6096000"/>
            <a:ext cx="47552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http://omgenomics.com/what-is-bioinformatics/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8"/>
          <p:cNvSpPr/>
          <p:nvPr/>
        </p:nvSpPr>
        <p:spPr>
          <a:xfrm>
            <a:off x="3388659" y="3872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8"/>
          <p:cNvSpPr/>
          <p:nvPr/>
        </p:nvSpPr>
        <p:spPr>
          <a:xfrm rot="10800000" flipH="1">
            <a:off x="3541059" y="5396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9753600" y="1600200"/>
            <a:ext cx="4267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304800" y="1600200"/>
            <a:ext cx="4648200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 with a really large amount of data</a:t>
            </a:r>
            <a:endParaRPr/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Overlaps with</a:t>
            </a:r>
            <a:endParaRPr/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machine learning</a:t>
            </a:r>
            <a:endParaRPr/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</a:t>
            </a:r>
            <a:r>
              <a:rPr lang="en-US" sz="5400">
                <a:solidFill>
                  <a:srgbClr val="C00000"/>
                </a:solidFill>
              </a:rPr>
              <a:t>bioinformatics?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288" name="Google Shape;288;p3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89" name="Google Shape;289;p39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0827" t="23890" r="10332" b="18504"/>
          <a:stretch/>
        </p:blipFill>
        <p:spPr>
          <a:xfrm>
            <a:off x="5787614" y="2485016"/>
            <a:ext cx="4214225" cy="351570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6705600" y="6096000"/>
            <a:ext cx="47552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http://omgenomics.com/what-is-bioinformatics/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6248400" y="2667000"/>
            <a:ext cx="1981200" cy="2057400"/>
          </a:xfrm>
          <a:prstGeom prst="ellipse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</a:t>
            </a:r>
            <a:r>
              <a:rPr lang="en-US" sz="5400">
                <a:solidFill>
                  <a:srgbClr val="C00000"/>
                </a:solidFill>
              </a:rPr>
              <a:t>bioinformatics?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98" name="Google Shape;298;p40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08" t="9893" r="10333" b="18504"/>
          <a:stretch/>
        </p:blipFill>
        <p:spPr>
          <a:xfrm>
            <a:off x="838200" y="1630837"/>
            <a:ext cx="9163639" cy="436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/>
        </p:nvSpPr>
        <p:spPr>
          <a:xfrm>
            <a:off x="6705600" y="6096000"/>
            <a:ext cx="47552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http://omgenomics.com/what-is-bioinformatics/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0"/>
          <p:cNvSpPr/>
          <p:nvPr/>
        </p:nvSpPr>
        <p:spPr>
          <a:xfrm rot="10800000">
            <a:off x="1600200" y="2362200"/>
            <a:ext cx="5410200" cy="9906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762000" y="1600200"/>
            <a:ext cx="43434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248400" y="2667000"/>
            <a:ext cx="1981200" cy="2057400"/>
          </a:xfrm>
          <a:prstGeom prst="ellipse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1143000" y="2667000"/>
            <a:ext cx="1981200" cy="2057400"/>
          </a:xfrm>
          <a:prstGeom prst="ellipse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bioinformatics?</a:t>
            </a:r>
            <a:endParaRPr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41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07" t="24152" r="54637" b="18504"/>
          <a:stretch/>
        </p:blipFill>
        <p:spPr>
          <a:xfrm>
            <a:off x="1447800" y="2413000"/>
            <a:ext cx="4069500" cy="326900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 txBox="1"/>
          <p:nvPr/>
        </p:nvSpPr>
        <p:spPr>
          <a:xfrm>
            <a:off x="-62950" y="6214350"/>
            <a:ext cx="475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http://omgenomics.com/what-is-bioinformatics/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p41"/>
          <p:cNvCxnSpPr/>
          <p:nvPr/>
        </p:nvCxnSpPr>
        <p:spPr>
          <a:xfrm flipH="1">
            <a:off x="2667000" y="1676400"/>
            <a:ext cx="2514600" cy="12192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3" name="Google Shape;313;p41"/>
          <p:cNvSpPr txBox="1"/>
          <p:nvPr/>
        </p:nvSpPr>
        <p:spPr>
          <a:xfrm>
            <a:off x="5181600" y="1233750"/>
            <a:ext cx="6707700" cy="53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Specialization within bioinformatics driven by biological focus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of the course will be on “genome informatics” and network biology with some human genetics (e.g. GWAS – genome wide association studies)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other, related areas: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“structural bioinformatics” </a:t>
            </a: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https://en.wikipedia.org/wiki/Structural_bioinformatics</a:t>
            </a:r>
            <a:r>
              <a:rPr lang="en-U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Alphafold</a:t>
            </a: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(artificial intelligence to predict protein structure from protein sequence): </a:t>
            </a: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  <a:hlinkClick r:id="rId6"/>
              </a:rPr>
              <a:t>https://www.youtube.com/watch?v=gg7WjuFs8F4</a:t>
            </a: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  <a:hlinkClick r:id="rId7"/>
              </a:rPr>
              <a:t>https://www.youtube.com/watch?v=RmYaM-_7YjY</a:t>
            </a:r>
            <a:endParaRPr lang="en-US" sz="16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457200" lvl="3" indent="-342900">
              <a:buClr>
                <a:schemeClr val="dk1"/>
              </a:buClr>
              <a:buSzPts val="1800"/>
              <a:buFont typeface="Calibri"/>
              <a:buChar char="●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and evolutionary genetics</a:t>
            </a:r>
            <a:endParaRPr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image analysis (from microscopy to medical imaging)</a:t>
            </a:r>
            <a:endParaRPr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“Medical informatics” (dealing with health records – not bioinformatics at all (?))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685800" y="2047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Being a bioinformatician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319" name="Google Shape;319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20" name="Google Shape;320;p42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10" t="23766" r="53533" b="18507"/>
          <a:stretch/>
        </p:blipFill>
        <p:spPr>
          <a:xfrm>
            <a:off x="4114800" y="1963271"/>
            <a:ext cx="4476079" cy="352312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/>
        </p:nvSpPr>
        <p:spPr>
          <a:xfrm>
            <a:off x="1524000" y="1143000"/>
            <a:ext cx="9325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Expertise in one area, competence in others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1722265" y="5410200"/>
            <a:ext cx="6964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unusual career paths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685800" y="2047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Being a bioinformatician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319" name="Google Shape;319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20" name="Google Shape;320;p42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10" t="23766" r="53533" b="18507"/>
          <a:stretch/>
        </p:blipFill>
        <p:spPr>
          <a:xfrm>
            <a:off x="4114800" y="1963271"/>
            <a:ext cx="4476079" cy="352312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/>
        </p:nvSpPr>
        <p:spPr>
          <a:xfrm>
            <a:off x="1524000" y="1143000"/>
            <a:ext cx="9325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Expertise in one area, competence in others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1722265" y="5410200"/>
            <a:ext cx="6964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unusual career paths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1B5BE-7212-4815-83BE-C3131B48FB51}"/>
              </a:ext>
            </a:extLst>
          </p:cNvPr>
          <p:cNvSpPr txBox="1"/>
          <p:nvPr/>
        </p:nvSpPr>
        <p:spPr>
          <a:xfrm>
            <a:off x="6732361" y="4362900"/>
            <a:ext cx="28449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Software engineering and algorithms, for example Primer3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417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D8837-C250-4830-AC58-6575C9C2B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B0CAE-D25B-46D7-ABB0-7C8B173AB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15"/>
          <a:stretch/>
        </p:blipFill>
        <p:spPr>
          <a:xfrm>
            <a:off x="742100" y="136524"/>
            <a:ext cx="8930370" cy="6308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0A337-1656-478B-87A9-B3CA6B830D39}"/>
              </a:ext>
            </a:extLst>
          </p:cNvPr>
          <p:cNvSpPr txBox="1"/>
          <p:nvPr/>
        </p:nvSpPr>
        <p:spPr>
          <a:xfrm>
            <a:off x="9672470" y="3526971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https://bioinfo.ut.ee/primer3/</a:t>
            </a:r>
          </a:p>
        </p:txBody>
      </p:sp>
    </p:spTree>
    <p:extLst>
      <p:ext uri="{BB962C8B-B14F-4D97-AF65-F5344CB8AC3E}">
        <p14:creationId xmlns:p14="http://schemas.microsoft.com/office/powerpoint/2010/main" val="367230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 introductions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Review of biological molecules</a:t>
            </a:r>
            <a:endParaRPr sz="2800"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Summary</a:t>
            </a:r>
            <a:endParaRPr sz="2800" dirty="0"/>
          </a:p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0" y="1190000"/>
            <a:ext cx="1322400" cy="42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5EDC0-B544-48EB-99C6-57CE02618B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DCD7C-9922-4CED-966D-A00D5EEF2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8"/>
          <a:stretch/>
        </p:blipFill>
        <p:spPr>
          <a:xfrm>
            <a:off x="562679" y="171693"/>
            <a:ext cx="9338328" cy="6339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6E23F-3CBE-44AD-9DCA-F27369AE61A7}"/>
              </a:ext>
            </a:extLst>
          </p:cNvPr>
          <p:cNvSpPr txBox="1"/>
          <p:nvPr/>
        </p:nvSpPr>
        <p:spPr>
          <a:xfrm>
            <a:off x="9259556" y="3275763"/>
            <a:ext cx="2519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https://www.bioinformatics.nl/cgi-bin/primer3plus/primer3plus.cgi</a:t>
            </a:r>
          </a:p>
        </p:txBody>
      </p:sp>
    </p:spTree>
    <p:extLst>
      <p:ext uri="{BB962C8B-B14F-4D97-AF65-F5344CB8AC3E}">
        <p14:creationId xmlns:p14="http://schemas.microsoft.com/office/powerpoint/2010/main" val="315991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94FF4-9915-43EC-9E05-1A151C21D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2C114-0327-4C76-B521-01C0BE73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77" y="80387"/>
            <a:ext cx="693673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634029-FF28-4437-8B9F-1EE525D59E60}"/>
              </a:ext>
            </a:extLst>
          </p:cNvPr>
          <p:cNvSpPr txBox="1"/>
          <p:nvPr/>
        </p:nvSpPr>
        <p:spPr>
          <a:xfrm>
            <a:off x="9684677" y="4094704"/>
            <a:ext cx="2232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https://www.ncbi.nlm.nih.gov/tools/primer-blast/</a:t>
            </a:r>
          </a:p>
        </p:txBody>
      </p:sp>
    </p:spTree>
    <p:extLst>
      <p:ext uri="{BB962C8B-B14F-4D97-AF65-F5344CB8AC3E}">
        <p14:creationId xmlns:p14="http://schemas.microsoft.com/office/powerpoint/2010/main" val="233043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685800" y="2047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Being a bioinformatician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319" name="Google Shape;319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20" name="Google Shape;320;p42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10" t="23766" r="53533" b="18507"/>
          <a:stretch/>
        </p:blipFill>
        <p:spPr>
          <a:xfrm>
            <a:off x="4114800" y="1963271"/>
            <a:ext cx="4476079" cy="352312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/>
        </p:nvSpPr>
        <p:spPr>
          <a:xfrm>
            <a:off x="1524000" y="1143000"/>
            <a:ext cx="9325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Expertise in one area, competence in others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1722265" y="5410200"/>
            <a:ext cx="6964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unusual career paths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1B5BE-7212-4815-83BE-C3131B48FB51}"/>
              </a:ext>
            </a:extLst>
          </p:cNvPr>
          <p:cNvSpPr txBox="1"/>
          <p:nvPr/>
        </p:nvSpPr>
        <p:spPr>
          <a:xfrm>
            <a:off x="655655" y="2443665"/>
            <a:ext cx="352700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Naturally occurring aristolochic acid causes many cases of liver cancer</a:t>
            </a:r>
            <a:endParaRPr lang="en-SG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9B3E06-B9AF-4814-A83D-DA3892336ED5}"/>
              </a:ext>
            </a:extLst>
          </p:cNvPr>
          <p:cNvCxnSpPr/>
          <p:nvPr/>
        </p:nvCxnSpPr>
        <p:spPr>
          <a:xfrm>
            <a:off x="4300695" y="2838659"/>
            <a:ext cx="1795305" cy="3302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Bioinformatics depends on having a</a:t>
            </a:r>
            <a:br>
              <a:rPr lang="en-US"/>
            </a:br>
            <a:r>
              <a:rPr lang="en-US"/>
              <a:t>lot of data</a:t>
            </a:r>
            <a:endParaRPr/>
          </a:p>
        </p:txBody>
      </p:sp>
      <p:sp>
        <p:nvSpPr>
          <p:cNvPr id="328" name="Google Shape;328;p4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started to happen in the late 1990s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At that time it was based on technologies we will not discuss today (microarrays, etc)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29" name="Google Shape;329;p4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ph: Sequencing Cost Per Genome">
            <a:extLst>
              <a:ext uri="{FF2B5EF4-FFF2-40B4-BE49-F238E27FC236}">
                <a16:creationId xmlns:a16="http://schemas.microsoft.com/office/drawing/2014/main" id="{F86BA638-9B67-4FB9-8577-3F4AFF4F8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2" r="7144" b="5179"/>
          <a:stretch/>
        </p:blipFill>
        <p:spPr bwMode="auto">
          <a:xfrm>
            <a:off x="1926607" y="1497203"/>
            <a:ext cx="7282361" cy="39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Google Shape;335;p4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9753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Data generation really took off in 2007</a:t>
            </a:r>
            <a:endParaRPr sz="4000"/>
          </a:p>
        </p:txBody>
      </p:sp>
      <p:sp>
        <p:nvSpPr>
          <p:cNvPr id="336" name="Google Shape;336;p44"/>
          <p:cNvSpPr txBox="1">
            <a:spLocks noGrp="1"/>
          </p:cNvSpPr>
          <p:nvPr>
            <p:ph type="sldNum" idx="12"/>
          </p:nvPr>
        </p:nvSpPr>
        <p:spPr>
          <a:xfrm>
            <a:off x="9067800" y="63246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37" name="Google Shape;337;p44"/>
          <p:cNvSpPr txBox="1"/>
          <p:nvPr/>
        </p:nvSpPr>
        <p:spPr>
          <a:xfrm>
            <a:off x="6367450" y="6167279"/>
            <a:ext cx="506757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https://www.genome.gov/about-genomics/fact-sheets/DNA-Sequencing-Costs-Data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4"/>
          <p:cNvSpPr txBox="1"/>
          <p:nvPr/>
        </p:nvSpPr>
        <p:spPr>
          <a:xfrm rot="-5400000">
            <a:off x="-1367311" y="2967512"/>
            <a:ext cx="411664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 to sequence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human genome (US$)</a:t>
            </a:r>
            <a:endParaRPr/>
          </a:p>
        </p:txBody>
      </p:sp>
      <p:sp>
        <p:nvSpPr>
          <p:cNvPr id="339" name="Google Shape;339;p44"/>
          <p:cNvSpPr txBox="1"/>
          <p:nvPr/>
        </p:nvSpPr>
        <p:spPr>
          <a:xfrm>
            <a:off x="4419602" y="556259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4772967" y="5791200"/>
            <a:ext cx="9881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" name="Google Shape;341;p44"/>
          <p:cNvGrpSpPr/>
          <p:nvPr/>
        </p:nvGrpSpPr>
        <p:grpSpPr>
          <a:xfrm>
            <a:off x="8498098" y="1447800"/>
            <a:ext cx="3339139" cy="4239515"/>
            <a:chOff x="8458200" y="2362201"/>
            <a:chExt cx="3339139" cy="4239515"/>
          </a:xfrm>
        </p:grpSpPr>
        <p:grpSp>
          <p:nvGrpSpPr>
            <p:cNvPr id="342" name="Google Shape;342;p44"/>
            <p:cNvGrpSpPr/>
            <p:nvPr/>
          </p:nvGrpSpPr>
          <p:grpSpPr>
            <a:xfrm>
              <a:off x="9525000" y="4648200"/>
              <a:ext cx="2272339" cy="1953516"/>
              <a:chOff x="9525000" y="3657600"/>
              <a:chExt cx="2272339" cy="1953516"/>
            </a:xfrm>
          </p:grpSpPr>
          <p:sp>
            <p:nvSpPr>
              <p:cNvPr id="343" name="Google Shape;343;p44"/>
              <p:cNvSpPr/>
              <p:nvPr/>
            </p:nvSpPr>
            <p:spPr>
              <a:xfrm>
                <a:off x="9525000" y="3657600"/>
                <a:ext cx="2144832" cy="1511442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44"/>
              <p:cNvSpPr txBox="1"/>
              <p:nvPr/>
            </p:nvSpPr>
            <p:spPr>
              <a:xfrm>
                <a:off x="9743143" y="3858517"/>
                <a:ext cx="2054196" cy="1752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US$ 1,000</a:t>
                </a:r>
                <a:r>
                  <a:rPr lang="zh-CN" alt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，</a:t>
                </a: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today</a:t>
                </a:r>
                <a:endParaRPr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" name="Google Shape;345;p44"/>
            <p:cNvSpPr/>
            <p:nvPr/>
          </p:nvSpPr>
          <p:spPr>
            <a:xfrm>
              <a:off x="8458200" y="2362201"/>
              <a:ext cx="1960611" cy="236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453" y="6427"/>
                  </a:moveTo>
                  <a:lnTo>
                    <a:pt x="55453" y="6427"/>
                  </a:lnTo>
                  <a:cubicBezTo>
                    <a:pt x="81385" y="4118"/>
                    <a:pt x="105054" y="21621"/>
                    <a:pt x="111076" y="47560"/>
                  </a:cubicBezTo>
                  <a:lnTo>
                    <a:pt x="118433" y="47560"/>
                  </a:lnTo>
                  <a:lnTo>
                    <a:pt x="105000" y="60000"/>
                  </a:lnTo>
                  <a:lnTo>
                    <a:pt x="88433" y="47560"/>
                  </a:lnTo>
                  <a:lnTo>
                    <a:pt x="95761" y="47560"/>
                  </a:lnTo>
                  <a:cubicBezTo>
                    <a:pt x="90444" y="28998"/>
                    <a:pt x="74094" y="17042"/>
                    <a:pt x="56507" y="18854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4"/>
            <p:cNvSpPr txBox="1"/>
            <p:nvPr/>
          </p:nvSpPr>
          <p:spPr>
            <a:xfrm>
              <a:off x="9372600" y="3505200"/>
              <a:ext cx="229723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10,000 X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drop in price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Google Shape;347;p44"/>
          <p:cNvSpPr txBox="1"/>
          <p:nvPr/>
        </p:nvSpPr>
        <p:spPr>
          <a:xfrm rot="-5400000">
            <a:off x="-18215" y="3221654"/>
            <a:ext cx="29687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Note  log scale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 rot="843827">
            <a:off x="3636136" y="2165090"/>
            <a:ext cx="5174873" cy="4616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Moore’s Law (cost of computing power)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9" name="Google Shape;349;p44"/>
          <p:cNvGrpSpPr/>
          <p:nvPr/>
        </p:nvGrpSpPr>
        <p:grpSpPr>
          <a:xfrm>
            <a:off x="3810000" y="990600"/>
            <a:ext cx="3609076" cy="2688267"/>
            <a:chOff x="9329420" y="2133600"/>
            <a:chExt cx="2874761" cy="1562110"/>
          </a:xfrm>
        </p:grpSpPr>
        <p:sp>
          <p:nvSpPr>
            <p:cNvPr id="350" name="Google Shape;350;p44"/>
            <p:cNvSpPr/>
            <p:nvPr/>
          </p:nvSpPr>
          <p:spPr>
            <a:xfrm>
              <a:off x="9448800" y="2133600"/>
              <a:ext cx="2514600" cy="10668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4"/>
            <p:cNvSpPr txBox="1"/>
            <p:nvPr/>
          </p:nvSpPr>
          <p:spPr>
            <a:xfrm>
              <a:off x="9329420" y="2310715"/>
              <a:ext cx="2874761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Human genome: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$10 million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2007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Dominant technology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2BF0604-EE86-4D56-8014-D0EB3C85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727"/>
            <a:ext cx="12192000" cy="3694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CD0C4-EF1F-46E1-863F-EBDA7B40E170}"/>
              </a:ext>
            </a:extLst>
          </p:cNvPr>
          <p:cNvSpPr txBox="1"/>
          <p:nvPr/>
        </p:nvSpPr>
        <p:spPr>
          <a:xfrm>
            <a:off x="1170633" y="5637125"/>
            <a:ext cx="9902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https://www.illumina.com/content/dam/illumina-marketing/documents/products/illumina_sequencing_introduction.pdf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1981200" y="563562"/>
            <a:ext cx="82296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for computing infrastructure:</a:t>
            </a:r>
            <a:b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$10 million worth of sequencers</a:t>
            </a:r>
            <a:endParaRPr sz="4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46" descr="http://res.illumina.com/images/systems/hiseq/hiseq-x-te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2047876"/>
            <a:ext cx="857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$&gt; 10 million worth of </a:t>
            </a:r>
            <a:b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equipment to analyze data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47" descr="Server Room The Paper Wall Wallpaper #125267 - Resolution 1920x1080 px"/>
          <p:cNvPicPr preferRelativeResize="0"/>
          <p:nvPr/>
        </p:nvPicPr>
        <p:blipFill rotWithShape="1">
          <a:blip r:embed="rId3">
            <a:alphaModFix/>
          </a:blip>
          <a:srcRect t="13314"/>
          <a:stretch/>
        </p:blipFill>
        <p:spPr>
          <a:xfrm>
            <a:off x="2133600" y="1600200"/>
            <a:ext cx="8153400" cy="39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7"/>
          <p:cNvSpPr/>
          <p:nvPr/>
        </p:nvSpPr>
        <p:spPr>
          <a:xfrm>
            <a:off x="1676400" y="1905000"/>
            <a:ext cx="9046800" cy="923400"/>
          </a:xfrm>
          <a:prstGeom prst="rect">
            <a:avLst/>
          </a:prstGeom>
          <a:solidFill>
            <a:schemeClr val="lt1">
              <a:alpha val="58819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Need computing infrastructure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>
            <a:spLocks noGrp="1"/>
          </p:cNvSpPr>
          <p:nvPr>
            <p:ph type="title"/>
          </p:nvPr>
        </p:nvSpPr>
        <p:spPr>
          <a:xfrm>
            <a:off x="0" y="-12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sequencing technology, long reads</a:t>
            </a:r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 l="6745" r="11887" b="8391"/>
          <a:stretch/>
        </p:blipFill>
        <p:spPr>
          <a:xfrm>
            <a:off x="2211925" y="3108625"/>
            <a:ext cx="4009774" cy="30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 txBox="1"/>
          <p:nvPr/>
        </p:nvSpPr>
        <p:spPr>
          <a:xfrm>
            <a:off x="707000" y="6029800"/>
            <a:ext cx="32928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https://nanoporetech.com/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48"/>
          <p:cNvPicPr preferRelativeResize="0"/>
          <p:nvPr/>
        </p:nvPicPr>
        <p:blipFill rotWithShape="1">
          <a:blip r:embed="rId4">
            <a:alphaModFix/>
          </a:blip>
          <a:srcRect t="-1730" r="33840" b="1730"/>
          <a:stretch/>
        </p:blipFill>
        <p:spPr>
          <a:xfrm>
            <a:off x="7161900" y="1610450"/>
            <a:ext cx="2998850" cy="46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 rotWithShape="1">
          <a:blip r:embed="rId5">
            <a:alphaModFix/>
          </a:blip>
          <a:srcRect r="3334"/>
          <a:stretch/>
        </p:blipFill>
        <p:spPr>
          <a:xfrm>
            <a:off x="403675" y="1772050"/>
            <a:ext cx="3737376" cy="27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9129850" y="5918425"/>
            <a:ext cx="206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https://www.pacb.com/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>
            <a:spLocks noGrp="1"/>
          </p:cNvSpPr>
          <p:nvPr>
            <p:ph type="title"/>
          </p:nvPr>
        </p:nvSpPr>
        <p:spPr>
          <a:xfrm>
            <a:off x="609600" y="1219200"/>
            <a:ext cx="109728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Sequencing is leading the genomics revolution</a:t>
            </a:r>
            <a:br>
              <a:rPr lang="en-US" sz="4000"/>
            </a:br>
            <a:br>
              <a:rPr lang="en-US" sz="4000"/>
            </a:br>
            <a:r>
              <a:rPr lang="en-US" sz="4000"/>
              <a:t>Sequencing drives perhaps 80% of bioinformatics research</a:t>
            </a:r>
            <a:br>
              <a:rPr lang="en-US"/>
            </a:br>
            <a:br>
              <a:rPr lang="en-US"/>
            </a:br>
            <a:r>
              <a:rPr lang="en-US"/>
              <a:t>Why is sequencing so important?</a:t>
            </a:r>
            <a:endParaRPr/>
          </a:p>
        </p:txBody>
      </p:sp>
      <p:sp>
        <p:nvSpPr>
          <p:cNvPr id="392" name="Google Shape;392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533400" y="152400"/>
            <a:ext cx="109728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story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10972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Undergrad degree in dance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Got work, but concluded it wasn’t viable (and not very interesting, and I wasn’t very talented)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Got a masters in computer science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Worked on Wall Street for 2 years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Got a PhD in computer science (the dumb way, part time)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Was not willing to relocate for a faculty job in computer science for family reasons, so went to work for Eric Lander at a “genome center”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191" name="Google Shape;191;p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>
            <a:spLocks noGrp="1"/>
          </p:cNvSpPr>
          <p:nvPr>
            <p:ph type="title"/>
          </p:nvPr>
        </p:nvSpPr>
        <p:spPr>
          <a:xfrm>
            <a:off x="508600" y="-99062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Contrast nucleic acid sequences with protein structures</a:t>
            </a:r>
            <a:r>
              <a:rPr lang="en-US"/>
              <a:t> </a:t>
            </a:r>
            <a:endParaRPr/>
          </a:p>
        </p:txBody>
      </p:sp>
      <p:sp>
        <p:nvSpPr>
          <p:cNvPr id="399" name="Google Shape;399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00" name="Google Shape;400;p50"/>
          <p:cNvSpPr txBox="1"/>
          <p:nvPr/>
        </p:nvSpPr>
        <p:spPr>
          <a:xfrm>
            <a:off x="6555000" y="5735000"/>
            <a:ext cx="3151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By </a:t>
            </a:r>
            <a:r>
              <a:rPr lang="en-US" sz="1100" dirty="0" err="1"/>
              <a:t>Dcbmariano</a:t>
            </a:r>
            <a:r>
              <a:rPr lang="en-US" sz="1100" dirty="0"/>
              <a:t> - Own work, CC BY-SA 4.0, https://commons.wikimedia.org/w/index.php?curid=87488007</a:t>
            </a:r>
            <a:endParaRPr sz="1100" dirty="0"/>
          </a:p>
        </p:txBody>
      </p:sp>
      <p:pic>
        <p:nvPicPr>
          <p:cNvPr id="402" name="Google Shape;402;p50"/>
          <p:cNvPicPr preferRelativeResize="0"/>
          <p:nvPr/>
        </p:nvPicPr>
        <p:blipFill rotWithShape="1">
          <a:blip r:embed="rId3">
            <a:alphaModFix/>
          </a:blip>
          <a:srcRect l="1018" t="38007" r="52489" b="33483"/>
          <a:stretch/>
        </p:blipFill>
        <p:spPr>
          <a:xfrm>
            <a:off x="594149" y="2588626"/>
            <a:ext cx="5031627" cy="30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6353000" y="1215725"/>
            <a:ext cx="56061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The number of protein structures in Protein DataBank (PDB, https://www.wwpdb.org/)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0"/>
          <p:cNvSpPr txBox="1"/>
          <p:nvPr/>
        </p:nvSpPr>
        <p:spPr>
          <a:xfrm>
            <a:off x="413878" y="3165712"/>
            <a:ext cx="1449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10</a:t>
            </a:r>
            <a:r>
              <a:rPr lang="en-US" sz="1900" baseline="30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11</a:t>
            </a:r>
            <a:endParaRPr sz="1900" baseline="30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0"/>
          <p:cNvSpPr txBox="1"/>
          <p:nvPr/>
        </p:nvSpPr>
        <p:spPr>
          <a:xfrm>
            <a:off x="213900" y="2565400"/>
            <a:ext cx="16494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   10</a:t>
            </a:r>
            <a:r>
              <a:rPr lang="en-US" sz="1900" baseline="30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13</a:t>
            </a:r>
            <a:endParaRPr sz="1900" baseline="30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0"/>
          <p:cNvSpPr txBox="1"/>
          <p:nvPr/>
        </p:nvSpPr>
        <p:spPr>
          <a:xfrm>
            <a:off x="413878" y="3845564"/>
            <a:ext cx="1449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10</a:t>
            </a:r>
            <a:r>
              <a:rPr lang="en-US" sz="1900" baseline="30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9</a:t>
            </a:r>
            <a:endParaRPr sz="1900" baseline="30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0"/>
          <p:cNvSpPr txBox="1"/>
          <p:nvPr/>
        </p:nvSpPr>
        <p:spPr>
          <a:xfrm>
            <a:off x="969625" y="5908575"/>
            <a:ext cx="43632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https://www.ncbi.nlm.nih.gov/genbank/statistics/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0"/>
          <p:cNvSpPr txBox="1"/>
          <p:nvPr/>
        </p:nvSpPr>
        <p:spPr>
          <a:xfrm>
            <a:off x="656500" y="1215725"/>
            <a:ext cx="485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GenBank sequence database: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13 trillion bases, 1.6 billion sequence entries; doubling ~every 18 months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96223A-75B5-403A-B9BE-F1AACA7F4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00" y="2588626"/>
            <a:ext cx="5529443" cy="276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 introductions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Review of biological molecules</a:t>
            </a: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Summary</a:t>
            </a:r>
            <a:endParaRPr sz="2800" dirty="0"/>
          </a:p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0" y="2240266"/>
            <a:ext cx="1322400" cy="42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89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109728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DNA sequencing in context</a:t>
            </a:r>
            <a:endParaRPr/>
          </a:p>
        </p:txBody>
      </p:sp>
      <p:sp>
        <p:nvSpPr>
          <p:cNvPr id="422" name="Google Shape;422;p52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109728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Your body contains roughly 30 trillion human cells</a:t>
            </a:r>
            <a:endParaRPr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Plus &gt;100 trillion (mostly harmless) bacterial and other microbe cells</a:t>
            </a:r>
            <a:endParaRPr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Each cell contains two copies of your genome</a:t>
            </a:r>
            <a:r>
              <a:rPr lang="en-US" sz="3000" baseline="30000"/>
              <a:t>1</a:t>
            </a:r>
            <a:endParaRPr sz="3000" baseline="3000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Each copy of the genome is, abstractly, a string of 3 billion DNA letters: A, C, G, T</a:t>
            </a:r>
            <a:endParaRPr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2% of this is “genes”</a:t>
            </a:r>
            <a:endParaRPr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Sometimes  there are “spelling errors” in genes (“gene variants”)</a:t>
            </a:r>
            <a:endParaRPr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Next, two examples of in-born spelling errors…</a:t>
            </a:r>
            <a:endParaRPr/>
          </a:p>
        </p:txBody>
      </p:sp>
      <p:sp>
        <p:nvSpPr>
          <p:cNvPr id="423" name="Google Shape;423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457200" y="5867400"/>
            <a:ext cx="117348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oversimplification – some types of cells do not have any copies of the genome and sometimes cells have multiple copies.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9067800" cy="140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Spelling error that inactivates a gene that suppresses muscle growth</a:t>
            </a:r>
            <a:br>
              <a:rPr lang="en-US" sz="3600"/>
            </a:br>
            <a:r>
              <a:rPr lang="en-US" sz="3600"/>
              <a:t> (double negative is a positive)</a:t>
            </a:r>
            <a:endParaRPr sz="3600"/>
          </a:p>
        </p:txBody>
      </p:sp>
      <p:sp>
        <p:nvSpPr>
          <p:cNvPr id="430" name="Google Shape;430;p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31" name="Google Shape;431;p53" descr="See the source image"/>
          <p:cNvPicPr preferRelativeResize="0"/>
          <p:nvPr/>
        </p:nvPicPr>
        <p:blipFill rotWithShape="1">
          <a:blip r:embed="rId3">
            <a:alphaModFix/>
          </a:blip>
          <a:srcRect l="9247" t="11315" r="4300" b="4214"/>
          <a:stretch/>
        </p:blipFill>
        <p:spPr>
          <a:xfrm>
            <a:off x="1295400" y="1981200"/>
            <a:ext cx="8785142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>
            <a:spLocks noGrp="1"/>
          </p:cNvSpPr>
          <p:nvPr>
            <p:ph type="title"/>
          </p:nvPr>
        </p:nvSpPr>
        <p:spPr>
          <a:xfrm>
            <a:off x="5791200" y="304800"/>
            <a:ext cx="2819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Cleft hand</a:t>
            </a:r>
            <a:endParaRPr/>
          </a:p>
        </p:txBody>
      </p:sp>
      <p:sp>
        <p:nvSpPr>
          <p:cNvPr id="437" name="Google Shape;437;p5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438" name="Google Shape;438;p54" descr="See the source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81000"/>
            <a:ext cx="4953000" cy="497281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/>
          <p:nvPr/>
        </p:nvSpPr>
        <p:spPr>
          <a:xfrm>
            <a:off x="685800" y="5638800"/>
            <a:ext cx="8153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http://omim.org/clinicalSynopsis/119100</a:t>
            </a:r>
            <a:endParaRPr/>
          </a:p>
        </p:txBody>
      </p:sp>
      <p:sp>
        <p:nvSpPr>
          <p:cNvPr id="440" name="Google Shape;440;p54"/>
          <p:cNvSpPr txBox="1"/>
          <p:nvPr/>
        </p:nvSpPr>
        <p:spPr>
          <a:xfrm>
            <a:off x="5791200" y="1524000"/>
            <a:ext cx="630885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caused by genetic variants in the SEM1 gene (also known as SHFM1)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DNA mutations and cancer</a:t>
            </a:r>
            <a:endParaRPr/>
          </a:p>
        </p:txBody>
      </p:sp>
      <p:sp>
        <p:nvSpPr>
          <p:cNvPr id="446" name="Google Shape;446;p55"/>
          <p:cNvSpPr txBox="1">
            <a:spLocks noGrp="1"/>
          </p:cNvSpPr>
          <p:nvPr>
            <p:ph type="body" idx="1"/>
          </p:nvPr>
        </p:nvSpPr>
        <p:spPr>
          <a:xfrm>
            <a:off x="609600" y="1219201"/>
            <a:ext cx="10972800" cy="49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First, some vocabulary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“Oncogenic mutations” – mutations that directly cause cancer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can be either because the oncogenic mutation…</a:t>
            </a:r>
            <a:endParaRPr/>
          </a:p>
          <a:p>
            <a:pPr marL="742950" lvl="1" indent="-2857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sz="3200"/>
              <a:t>turns OFF a gene that keeps cells from becoming cancer cells</a:t>
            </a:r>
            <a:endParaRPr/>
          </a:p>
          <a:p>
            <a:pPr marL="742950" lvl="1" indent="-2857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sz="3200"/>
              <a:t>…or…</a:t>
            </a:r>
            <a:endParaRPr/>
          </a:p>
          <a:p>
            <a:pPr marL="742950" lvl="1" indent="-2857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sz="3200"/>
              <a:t>turns ON a gene that encourages the cell to become a cancer cell</a:t>
            </a:r>
            <a:endParaRPr/>
          </a:p>
        </p:txBody>
      </p:sp>
      <p:sp>
        <p:nvSpPr>
          <p:cNvPr id="447" name="Google Shape;447;p5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/>
        </p:nvSpPr>
        <p:spPr>
          <a:xfrm>
            <a:off x="2286000" y="5410200"/>
            <a:ext cx="7848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 Stratton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Nature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458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719-724 (2009) doi:10.1038/nature07943</a:t>
            </a:r>
            <a:endParaRPr/>
          </a:p>
        </p:txBody>
      </p:sp>
      <p:sp>
        <p:nvSpPr>
          <p:cNvPr id="453" name="Google Shape;453;p56"/>
          <p:cNvSpPr txBox="1"/>
          <p:nvPr/>
        </p:nvSpPr>
        <p:spPr>
          <a:xfrm>
            <a:off x="1600200" y="-32266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divisions from the fertilized egg to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cell within a cancer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acquired by the cells over time</a:t>
            </a:r>
            <a:endParaRPr/>
          </a:p>
        </p:txBody>
      </p:sp>
      <p:pic>
        <p:nvPicPr>
          <p:cNvPr id="454" name="Google Shape;454;p56" descr="nature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1" y="6096001"/>
            <a:ext cx="1230313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6" descr="nature07943-f1"/>
          <p:cNvPicPr preferRelativeResize="0"/>
          <p:nvPr/>
        </p:nvPicPr>
        <p:blipFill rotWithShape="1">
          <a:blip r:embed="rId4">
            <a:alphaModFix/>
          </a:blip>
          <a:srcRect r="90000" b="59424"/>
          <a:stretch/>
        </p:blipFill>
        <p:spPr>
          <a:xfrm>
            <a:off x="2590800" y="1981200"/>
            <a:ext cx="716280" cy="1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cxnSp>
        <p:nvCxnSpPr>
          <p:cNvPr id="457" name="Google Shape;457;p56"/>
          <p:cNvCxnSpPr/>
          <p:nvPr/>
        </p:nvCxnSpPr>
        <p:spPr>
          <a:xfrm flipH="1">
            <a:off x="2971800" y="2057400"/>
            <a:ext cx="533400" cy="5334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8" name="Google Shape;458;p56"/>
          <p:cNvSpPr txBox="1"/>
          <p:nvPr/>
        </p:nvSpPr>
        <p:spPr>
          <a:xfrm>
            <a:off x="3429000" y="1752600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nucleus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/>
        </p:nvSpPr>
        <p:spPr>
          <a:xfrm>
            <a:off x="2286000" y="5410200"/>
            <a:ext cx="7848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 Stratton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Nature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458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719-724 (2009) doi:10.1038/nature07943</a:t>
            </a:r>
            <a:endParaRPr/>
          </a:p>
        </p:txBody>
      </p:sp>
      <p:pic>
        <p:nvPicPr>
          <p:cNvPr id="464" name="Google Shape;464;p57" descr="nature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1" y="6096001"/>
            <a:ext cx="1230313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7" descr="nature07943-f1"/>
          <p:cNvPicPr preferRelativeResize="0"/>
          <p:nvPr/>
        </p:nvPicPr>
        <p:blipFill rotWithShape="1">
          <a:blip r:embed="rId4">
            <a:alphaModFix/>
          </a:blip>
          <a:srcRect r="60000" b="59424"/>
          <a:stretch/>
        </p:blipFill>
        <p:spPr>
          <a:xfrm>
            <a:off x="2590800" y="1981200"/>
            <a:ext cx="2865120" cy="1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cxnSp>
        <p:nvCxnSpPr>
          <p:cNvPr id="467" name="Google Shape;467;p57"/>
          <p:cNvCxnSpPr/>
          <p:nvPr/>
        </p:nvCxnSpPr>
        <p:spPr>
          <a:xfrm flipH="1">
            <a:off x="2971800" y="2057400"/>
            <a:ext cx="533400" cy="5334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8" name="Google Shape;468;p57"/>
          <p:cNvSpPr txBox="1"/>
          <p:nvPr/>
        </p:nvSpPr>
        <p:spPr>
          <a:xfrm>
            <a:off x="3429000" y="1752600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nucleus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57"/>
          <p:cNvCxnSpPr/>
          <p:nvPr/>
        </p:nvCxnSpPr>
        <p:spPr>
          <a:xfrm rot="10800000">
            <a:off x="50292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0" name="Google Shape;470;p57"/>
          <p:cNvSpPr txBox="1"/>
          <p:nvPr/>
        </p:nvSpPr>
        <p:spPr>
          <a:xfrm>
            <a:off x="4648200" y="3429001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Harmless mutations in the genome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7"/>
          <p:cNvSpPr txBox="1"/>
          <p:nvPr/>
        </p:nvSpPr>
        <p:spPr>
          <a:xfrm>
            <a:off x="1600200" y="-32266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divisions from the fertilized egg to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cell within a cancer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acquired by the cells over time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/>
          <p:nvPr/>
        </p:nvSpPr>
        <p:spPr>
          <a:xfrm>
            <a:off x="2286000" y="5410200"/>
            <a:ext cx="7848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 Stratton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Nature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458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719-724 (2009) doi:10.1038/nature07943</a:t>
            </a:r>
            <a:endParaRPr/>
          </a:p>
        </p:txBody>
      </p:sp>
      <p:pic>
        <p:nvPicPr>
          <p:cNvPr id="477" name="Google Shape;477;p58" descr="nature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1" y="6096001"/>
            <a:ext cx="1230313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8" descr="nature07943-f1"/>
          <p:cNvPicPr preferRelativeResize="0"/>
          <p:nvPr/>
        </p:nvPicPr>
        <p:blipFill rotWithShape="1">
          <a:blip r:embed="rId4">
            <a:alphaModFix/>
          </a:blip>
          <a:srcRect r="31875" b="59424"/>
          <a:stretch/>
        </p:blipFill>
        <p:spPr>
          <a:xfrm>
            <a:off x="2590800" y="1981200"/>
            <a:ext cx="4879658" cy="1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cxnSp>
        <p:nvCxnSpPr>
          <p:cNvPr id="480" name="Google Shape;480;p58"/>
          <p:cNvCxnSpPr/>
          <p:nvPr/>
        </p:nvCxnSpPr>
        <p:spPr>
          <a:xfrm flipH="1">
            <a:off x="2971800" y="2057400"/>
            <a:ext cx="533400" cy="5334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58"/>
          <p:cNvSpPr txBox="1"/>
          <p:nvPr/>
        </p:nvSpPr>
        <p:spPr>
          <a:xfrm>
            <a:off x="3429000" y="1752600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nucleus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2" name="Google Shape;482;p58"/>
          <p:cNvCxnSpPr/>
          <p:nvPr/>
        </p:nvCxnSpPr>
        <p:spPr>
          <a:xfrm rot="10800000">
            <a:off x="50292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3" name="Google Shape;483;p58"/>
          <p:cNvSpPr txBox="1"/>
          <p:nvPr/>
        </p:nvSpPr>
        <p:spPr>
          <a:xfrm>
            <a:off x="4648200" y="3429001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Harmless mutations in the genome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4" name="Google Shape;484;p58"/>
          <p:cNvCxnSpPr/>
          <p:nvPr/>
        </p:nvCxnSpPr>
        <p:spPr>
          <a:xfrm rot="10800000">
            <a:off x="72390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5" name="Google Shape;485;p58"/>
          <p:cNvSpPr txBox="1"/>
          <p:nvPr/>
        </p:nvSpPr>
        <p:spPr>
          <a:xfrm>
            <a:off x="6934200" y="3429000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Oncogenic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harmless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“passenger”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8"/>
          <p:cNvSpPr txBox="1"/>
          <p:nvPr/>
        </p:nvSpPr>
        <p:spPr>
          <a:xfrm>
            <a:off x="1600200" y="-32266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divisions from the fertilized egg to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cell within a cancer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acquired by the cells over time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/>
          <p:nvPr/>
        </p:nvSpPr>
        <p:spPr>
          <a:xfrm>
            <a:off x="2286000" y="5410200"/>
            <a:ext cx="7848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 Stratton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Nature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458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719-724 (2009) doi:10.1038/nature07943</a:t>
            </a:r>
            <a:endParaRPr/>
          </a:p>
        </p:txBody>
      </p:sp>
      <p:pic>
        <p:nvPicPr>
          <p:cNvPr id="492" name="Google Shape;492;p59" descr="nature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1" y="6096001"/>
            <a:ext cx="1230313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 descr="nature07943-f1"/>
          <p:cNvPicPr preferRelativeResize="0"/>
          <p:nvPr/>
        </p:nvPicPr>
        <p:blipFill rotWithShape="1">
          <a:blip r:embed="rId4">
            <a:alphaModFix/>
          </a:blip>
          <a:srcRect r="11250" b="59424"/>
          <a:stretch/>
        </p:blipFill>
        <p:spPr>
          <a:xfrm>
            <a:off x="2590801" y="1981200"/>
            <a:ext cx="6356985" cy="1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cxnSp>
        <p:nvCxnSpPr>
          <p:cNvPr id="495" name="Google Shape;495;p59"/>
          <p:cNvCxnSpPr/>
          <p:nvPr/>
        </p:nvCxnSpPr>
        <p:spPr>
          <a:xfrm flipH="1">
            <a:off x="2971800" y="2057400"/>
            <a:ext cx="533400" cy="5334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6" name="Google Shape;496;p59"/>
          <p:cNvSpPr txBox="1"/>
          <p:nvPr/>
        </p:nvSpPr>
        <p:spPr>
          <a:xfrm>
            <a:off x="3429000" y="1752600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nucleus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7" name="Google Shape;497;p59"/>
          <p:cNvCxnSpPr/>
          <p:nvPr/>
        </p:nvCxnSpPr>
        <p:spPr>
          <a:xfrm rot="10800000">
            <a:off x="50292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8" name="Google Shape;498;p59"/>
          <p:cNvSpPr txBox="1"/>
          <p:nvPr/>
        </p:nvSpPr>
        <p:spPr>
          <a:xfrm>
            <a:off x="4648200" y="3429001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Harmless mutations in the genome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9" name="Google Shape;499;p59"/>
          <p:cNvCxnSpPr/>
          <p:nvPr/>
        </p:nvCxnSpPr>
        <p:spPr>
          <a:xfrm rot="10800000">
            <a:off x="72390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0" name="Google Shape;500;p59"/>
          <p:cNvSpPr txBox="1"/>
          <p:nvPr/>
        </p:nvSpPr>
        <p:spPr>
          <a:xfrm>
            <a:off x="6934200" y="3429000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Oncogenic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harmless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“passenger”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1" name="Google Shape;501;p59"/>
          <p:cNvCxnSpPr/>
          <p:nvPr/>
        </p:nvCxnSpPr>
        <p:spPr>
          <a:xfrm rot="10800000">
            <a:off x="86868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2" name="Google Shape;502;p59"/>
          <p:cNvSpPr txBox="1"/>
          <p:nvPr/>
        </p:nvSpPr>
        <p:spPr>
          <a:xfrm>
            <a:off x="8534400" y="3429000"/>
            <a:ext cx="19812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oncogenic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harmless passenger mutations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9"/>
          <p:cNvSpPr txBox="1"/>
          <p:nvPr/>
        </p:nvSpPr>
        <p:spPr>
          <a:xfrm>
            <a:off x="1600200" y="-32266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divisions from the fertilized egg to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cell within a cancer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acquired by the cells over time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533400" y="152400"/>
            <a:ext cx="109728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story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1"/>
          </p:nvPr>
        </p:nvSpPr>
        <p:spPr>
          <a:xfrm>
            <a:off x="609600" y="914400"/>
            <a:ext cx="101346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Helped sequence the human and mouse genomes (small role in huge international effort)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Wrote the Primer3 software and web interface (with Helen </a:t>
            </a:r>
            <a:r>
              <a:rPr lang="en-US" sz="2800" dirty="0" err="1"/>
              <a:t>Skaletsky</a:t>
            </a:r>
            <a:r>
              <a:rPr lang="en-US" sz="2800" dirty="0"/>
              <a:t>), cited by 20,000  papers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Went to the lab of David Page and did a mix of lab work and bioinformatics for 8 years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High profile genetics publications (Nature, Nature Genetics)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Went to Duke-NUS in 2008, found great collaborators in cancer genomics (Patrick Tan, Bin Teh)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Multiple high impact papers (AA, gastric cancer, bile duct cancer, mutational signatures)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"/>
          <p:cNvSpPr txBox="1"/>
          <p:nvPr/>
        </p:nvSpPr>
        <p:spPr>
          <a:xfrm>
            <a:off x="2286000" y="5410200"/>
            <a:ext cx="7848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 Stratton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Nature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458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719-724 (2009) doi:10.1038/nature07943</a:t>
            </a:r>
            <a:endParaRPr/>
          </a:p>
        </p:txBody>
      </p:sp>
      <p:pic>
        <p:nvPicPr>
          <p:cNvPr id="509" name="Google Shape;509;p60" descr="natureRG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1" y="6096001"/>
            <a:ext cx="1230313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0" descr="nature07943-f1"/>
          <p:cNvPicPr preferRelativeResize="0"/>
          <p:nvPr/>
        </p:nvPicPr>
        <p:blipFill rotWithShape="1">
          <a:blip r:embed="rId4">
            <a:alphaModFix/>
          </a:blip>
          <a:srcRect r="11250" b="59424"/>
          <a:stretch/>
        </p:blipFill>
        <p:spPr>
          <a:xfrm>
            <a:off x="2590801" y="1981200"/>
            <a:ext cx="6356985" cy="1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cxnSp>
        <p:nvCxnSpPr>
          <p:cNvPr id="512" name="Google Shape;512;p60"/>
          <p:cNvCxnSpPr/>
          <p:nvPr/>
        </p:nvCxnSpPr>
        <p:spPr>
          <a:xfrm flipH="1">
            <a:off x="2971800" y="2057400"/>
            <a:ext cx="533400" cy="5334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3" name="Google Shape;513;p60"/>
          <p:cNvSpPr txBox="1"/>
          <p:nvPr/>
        </p:nvSpPr>
        <p:spPr>
          <a:xfrm>
            <a:off x="3429000" y="1752600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nucleus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4" name="Google Shape;514;p60"/>
          <p:cNvCxnSpPr/>
          <p:nvPr/>
        </p:nvCxnSpPr>
        <p:spPr>
          <a:xfrm rot="10800000">
            <a:off x="50292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5" name="Google Shape;515;p60"/>
          <p:cNvSpPr txBox="1"/>
          <p:nvPr/>
        </p:nvSpPr>
        <p:spPr>
          <a:xfrm>
            <a:off x="4648200" y="3429001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Harmless mutations in the genome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p60"/>
          <p:cNvCxnSpPr/>
          <p:nvPr/>
        </p:nvCxnSpPr>
        <p:spPr>
          <a:xfrm rot="10800000">
            <a:off x="72390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7" name="Google Shape;517;p60"/>
          <p:cNvSpPr txBox="1"/>
          <p:nvPr/>
        </p:nvSpPr>
        <p:spPr>
          <a:xfrm>
            <a:off x="6934200" y="3429000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Oncogenic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harmless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“passenger”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8" name="Google Shape;518;p60"/>
          <p:cNvCxnSpPr/>
          <p:nvPr/>
        </p:nvCxnSpPr>
        <p:spPr>
          <a:xfrm rot="10800000">
            <a:off x="8686800" y="2743200"/>
            <a:ext cx="609600" cy="685800"/>
          </a:xfrm>
          <a:prstGeom prst="straightConnector1">
            <a:avLst/>
          </a:prstGeom>
          <a:noFill/>
          <a:ln w="254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9" name="Google Shape;519;p60"/>
          <p:cNvSpPr txBox="1"/>
          <p:nvPr/>
        </p:nvSpPr>
        <p:spPr>
          <a:xfrm>
            <a:off x="8534400" y="3429000"/>
            <a:ext cx="19812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oncogenic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harmless passenger mutations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0"/>
          <p:cNvSpPr/>
          <p:nvPr/>
        </p:nvSpPr>
        <p:spPr>
          <a:xfrm>
            <a:off x="54102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0"/>
          <p:cNvSpPr/>
          <p:nvPr/>
        </p:nvSpPr>
        <p:spPr>
          <a:xfrm>
            <a:off x="82296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0"/>
          <p:cNvSpPr txBox="1"/>
          <p:nvPr/>
        </p:nvSpPr>
        <p:spPr>
          <a:xfrm>
            <a:off x="1600200" y="-32266"/>
            <a:ext cx="8077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divisions from the fertilized egg to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cell within a cancer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acquired by the cells over time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1" descr="nature07943-f1"/>
          <p:cNvPicPr preferRelativeResize="0"/>
          <p:nvPr/>
        </p:nvPicPr>
        <p:blipFill rotWithShape="1">
          <a:blip r:embed="rId3">
            <a:alphaModFix/>
          </a:blip>
          <a:srcRect r="11702" b="60204"/>
          <a:stretch/>
        </p:blipFill>
        <p:spPr>
          <a:xfrm>
            <a:off x="2590800" y="2000251"/>
            <a:ext cx="63246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1"/>
          <p:cNvSpPr/>
          <p:nvPr/>
        </p:nvSpPr>
        <p:spPr>
          <a:xfrm>
            <a:off x="1828800" y="1981200"/>
            <a:ext cx="3581400" cy="381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1"/>
          <p:cNvSpPr/>
          <p:nvPr/>
        </p:nvSpPr>
        <p:spPr>
          <a:xfrm>
            <a:off x="6096000" y="1905000"/>
            <a:ext cx="2133600" cy="381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6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grpSp>
        <p:nvGrpSpPr>
          <p:cNvPr id="532" name="Google Shape;532;p61"/>
          <p:cNvGrpSpPr/>
          <p:nvPr/>
        </p:nvGrpSpPr>
        <p:grpSpPr>
          <a:xfrm>
            <a:off x="1828801" y="3276601"/>
            <a:ext cx="4465319" cy="1071265"/>
            <a:chOff x="304800" y="3276600"/>
            <a:chExt cx="4465319" cy="1071265"/>
          </a:xfrm>
        </p:grpSpPr>
        <p:sp>
          <p:nvSpPr>
            <p:cNvPr id="533" name="Google Shape;533;p61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61"/>
            <p:cNvSpPr txBox="1"/>
            <p:nvPr/>
          </p:nvSpPr>
          <p:spPr>
            <a:xfrm>
              <a:off x="304800" y="3886200"/>
              <a:ext cx="44653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…ACGTCCTAGTCAAAATCGAGCC…</a:t>
              </a:r>
              <a:endParaRPr/>
            </a:p>
          </p:txBody>
        </p:sp>
      </p:grpSp>
      <p:grpSp>
        <p:nvGrpSpPr>
          <p:cNvPr id="535" name="Google Shape;535;p61"/>
          <p:cNvGrpSpPr/>
          <p:nvPr/>
        </p:nvGrpSpPr>
        <p:grpSpPr>
          <a:xfrm>
            <a:off x="6400801" y="3276601"/>
            <a:ext cx="4465319" cy="1071265"/>
            <a:chOff x="4876800" y="3276600"/>
            <a:chExt cx="4465319" cy="1071265"/>
          </a:xfrm>
        </p:grpSpPr>
        <p:sp>
          <p:nvSpPr>
            <p:cNvPr id="536" name="Google Shape;536;p61"/>
            <p:cNvSpPr/>
            <p:nvPr/>
          </p:nvSpPr>
          <p:spPr>
            <a:xfrm>
              <a:off x="6781800" y="3276600"/>
              <a:ext cx="457200" cy="381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61"/>
            <p:cNvSpPr txBox="1"/>
            <p:nvPr/>
          </p:nvSpPr>
          <p:spPr>
            <a:xfrm>
              <a:off x="4876800" y="3886200"/>
              <a:ext cx="44653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…ACGTCCTAGTCTAAATCGAGCC…</a:t>
              </a:r>
              <a:endParaRPr/>
            </a:p>
          </p:txBody>
        </p:sp>
      </p:grpSp>
      <p:sp>
        <p:nvSpPr>
          <p:cNvPr id="538" name="Google Shape;538;p61"/>
          <p:cNvSpPr txBox="1"/>
          <p:nvPr/>
        </p:nvSpPr>
        <p:spPr>
          <a:xfrm>
            <a:off x="1676400" y="228601"/>
            <a:ext cx="487680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Identify cancer specific somatic mutations by large-scale sequencing (NGS)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61"/>
          <p:cNvSpPr/>
          <p:nvPr/>
        </p:nvSpPr>
        <p:spPr>
          <a:xfrm>
            <a:off x="54102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61"/>
          <p:cNvSpPr/>
          <p:nvPr/>
        </p:nvSpPr>
        <p:spPr>
          <a:xfrm>
            <a:off x="82296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2" descr="nature07943-f1"/>
          <p:cNvPicPr preferRelativeResize="0"/>
          <p:nvPr/>
        </p:nvPicPr>
        <p:blipFill rotWithShape="1">
          <a:blip r:embed="rId3">
            <a:alphaModFix/>
          </a:blip>
          <a:srcRect r="11702" b="60204"/>
          <a:stretch/>
        </p:blipFill>
        <p:spPr>
          <a:xfrm>
            <a:off x="2590800" y="2000251"/>
            <a:ext cx="63246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2"/>
          <p:cNvSpPr/>
          <p:nvPr/>
        </p:nvSpPr>
        <p:spPr>
          <a:xfrm>
            <a:off x="1828800" y="1981200"/>
            <a:ext cx="3581400" cy="381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2"/>
          <p:cNvSpPr/>
          <p:nvPr/>
        </p:nvSpPr>
        <p:spPr>
          <a:xfrm>
            <a:off x="6096000" y="1905000"/>
            <a:ext cx="2133600" cy="381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2"/>
          <p:cNvSpPr txBox="1"/>
          <p:nvPr/>
        </p:nvSpPr>
        <p:spPr>
          <a:xfrm>
            <a:off x="1676400" y="228601"/>
            <a:ext cx="487680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Identify cancer specific somatic mutations by large-scale sequencing (NGS)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grpSp>
        <p:nvGrpSpPr>
          <p:cNvPr id="551" name="Google Shape;551;p62"/>
          <p:cNvGrpSpPr/>
          <p:nvPr/>
        </p:nvGrpSpPr>
        <p:grpSpPr>
          <a:xfrm>
            <a:off x="1828801" y="3276601"/>
            <a:ext cx="4465319" cy="1071265"/>
            <a:chOff x="304800" y="3276600"/>
            <a:chExt cx="4465319" cy="1071265"/>
          </a:xfrm>
        </p:grpSpPr>
        <p:sp>
          <p:nvSpPr>
            <p:cNvPr id="552" name="Google Shape;552;p62"/>
            <p:cNvSpPr/>
            <p:nvPr/>
          </p:nvSpPr>
          <p:spPr>
            <a:xfrm>
              <a:off x="3962400" y="3276600"/>
              <a:ext cx="457200" cy="381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62"/>
            <p:cNvSpPr txBox="1"/>
            <p:nvPr/>
          </p:nvSpPr>
          <p:spPr>
            <a:xfrm>
              <a:off x="304800" y="3886200"/>
              <a:ext cx="44653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…ACGTCCTAGTC</a:t>
              </a:r>
              <a:r>
                <a:rPr lang="en-US" sz="2400" b="1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AAATCGAGCC…</a:t>
              </a:r>
              <a:endParaRPr/>
            </a:p>
          </p:txBody>
        </p:sp>
      </p:grpSp>
      <p:grpSp>
        <p:nvGrpSpPr>
          <p:cNvPr id="554" name="Google Shape;554;p62"/>
          <p:cNvGrpSpPr/>
          <p:nvPr/>
        </p:nvGrpSpPr>
        <p:grpSpPr>
          <a:xfrm>
            <a:off x="6400801" y="3276601"/>
            <a:ext cx="4465319" cy="1071265"/>
            <a:chOff x="4876800" y="3276600"/>
            <a:chExt cx="4465319" cy="1071265"/>
          </a:xfrm>
        </p:grpSpPr>
        <p:sp>
          <p:nvSpPr>
            <p:cNvPr id="555" name="Google Shape;555;p62"/>
            <p:cNvSpPr/>
            <p:nvPr/>
          </p:nvSpPr>
          <p:spPr>
            <a:xfrm>
              <a:off x="6781800" y="3276600"/>
              <a:ext cx="457200" cy="381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62"/>
            <p:cNvSpPr txBox="1"/>
            <p:nvPr/>
          </p:nvSpPr>
          <p:spPr>
            <a:xfrm>
              <a:off x="4876800" y="3886200"/>
              <a:ext cx="44653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…ACGTCCTAGTC</a:t>
              </a:r>
              <a:r>
                <a:rPr lang="en-US" sz="24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AAATCGAGCC…</a:t>
              </a:r>
              <a:endParaRPr/>
            </a:p>
          </p:txBody>
        </p:sp>
      </p:grpSp>
      <p:sp>
        <p:nvSpPr>
          <p:cNvPr id="557" name="Google Shape;557;p62"/>
          <p:cNvSpPr/>
          <p:nvPr/>
        </p:nvSpPr>
        <p:spPr>
          <a:xfrm rot="-2488432">
            <a:off x="3126172" y="4547461"/>
            <a:ext cx="990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2"/>
          <p:cNvSpPr/>
          <p:nvPr/>
        </p:nvSpPr>
        <p:spPr>
          <a:xfrm rot="-2488432">
            <a:off x="7545772" y="4547460"/>
            <a:ext cx="990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62"/>
          <p:cNvSpPr txBox="1"/>
          <p:nvPr/>
        </p:nvSpPr>
        <p:spPr>
          <a:xfrm>
            <a:off x="3505201" y="5105400"/>
            <a:ext cx="689631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Somatic mutation from </a:t>
            </a:r>
            <a:r>
              <a:rPr lang="en-US" sz="3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 a CAA trinucleotide context, so C</a:t>
            </a:r>
            <a:r>
              <a:rPr lang="en-US" sz="3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&gt; C</a:t>
            </a: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</a:t>
            </a:r>
            <a:endParaRPr/>
          </a:p>
        </p:txBody>
      </p:sp>
      <p:sp>
        <p:nvSpPr>
          <p:cNvPr id="560" name="Google Shape;560;p62"/>
          <p:cNvSpPr/>
          <p:nvPr/>
        </p:nvSpPr>
        <p:spPr>
          <a:xfrm>
            <a:off x="54102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2"/>
          <p:cNvSpPr/>
          <p:nvPr/>
        </p:nvSpPr>
        <p:spPr>
          <a:xfrm>
            <a:off x="8229600" y="2209800"/>
            <a:ext cx="762000" cy="9906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the data actually look like</a:t>
            </a:r>
            <a:endParaRPr/>
          </a:p>
        </p:txBody>
      </p:sp>
      <p:sp>
        <p:nvSpPr>
          <p:cNvPr id="567" name="Google Shape;567;p6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568" name="Google Shape;568;p63"/>
          <p:cNvPicPr preferRelativeResize="0"/>
          <p:nvPr/>
        </p:nvPicPr>
        <p:blipFill rotWithShape="1">
          <a:blip r:embed="rId3">
            <a:alphaModFix/>
          </a:blip>
          <a:srcRect l="9048" t="-1" b="5022"/>
          <a:stretch/>
        </p:blipFill>
        <p:spPr>
          <a:xfrm>
            <a:off x="1664209" y="1371600"/>
            <a:ext cx="7860792" cy="45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3"/>
          <p:cNvSpPr txBox="1"/>
          <p:nvPr/>
        </p:nvSpPr>
        <p:spPr>
          <a:xfrm rot="-5400000">
            <a:off x="330488" y="2336512"/>
            <a:ext cx="2209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Tumour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3"/>
          <p:cNvSpPr txBox="1"/>
          <p:nvPr/>
        </p:nvSpPr>
        <p:spPr>
          <a:xfrm rot="-5400000">
            <a:off x="330487" y="4622512"/>
            <a:ext cx="2209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1" name="Google Shape;571;p63"/>
          <p:cNvGrpSpPr/>
          <p:nvPr/>
        </p:nvGrpSpPr>
        <p:grpSpPr>
          <a:xfrm>
            <a:off x="5819943" y="2141700"/>
            <a:ext cx="3130606" cy="1820700"/>
            <a:chOff x="6477000" y="2443800"/>
            <a:chExt cx="2708052" cy="1213800"/>
          </a:xfrm>
        </p:grpSpPr>
        <p:sp>
          <p:nvSpPr>
            <p:cNvPr id="572" name="Google Shape;572;p63"/>
            <p:cNvSpPr/>
            <p:nvPr/>
          </p:nvSpPr>
          <p:spPr>
            <a:xfrm>
              <a:off x="7356252" y="2590800"/>
              <a:ext cx="1828800" cy="1066800"/>
            </a:xfrm>
            <a:prstGeom prst="rect">
              <a:avLst/>
            </a:prstGeom>
            <a:solidFill>
              <a:srgbClr val="92D05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to T mutation in the tumour sample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3"/>
            <p:cNvSpPr/>
            <p:nvPr/>
          </p:nvSpPr>
          <p:spPr>
            <a:xfrm rot="1362255">
              <a:off x="6518052" y="2590800"/>
              <a:ext cx="838200" cy="3810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" name="Google Shape;574;p63"/>
          <p:cNvGrpSpPr/>
          <p:nvPr/>
        </p:nvGrpSpPr>
        <p:grpSpPr>
          <a:xfrm>
            <a:off x="8077200" y="1524000"/>
            <a:ext cx="4038600" cy="3540660"/>
            <a:chOff x="8077200" y="1524000"/>
            <a:chExt cx="4038600" cy="3540660"/>
          </a:xfrm>
        </p:grpSpPr>
        <p:sp>
          <p:nvSpPr>
            <p:cNvPr id="575" name="Google Shape;575;p63"/>
            <p:cNvSpPr/>
            <p:nvPr/>
          </p:nvSpPr>
          <p:spPr>
            <a:xfrm rot="9464183">
              <a:off x="8095875" y="4132531"/>
              <a:ext cx="2209800" cy="533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3"/>
            <p:cNvSpPr txBox="1"/>
            <p:nvPr/>
          </p:nvSpPr>
          <p:spPr>
            <a:xfrm>
              <a:off x="9677400" y="1524000"/>
              <a:ext cx="2438400" cy="2246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Shorts lengths of DNA read by sequencer (150 DNA letters long)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Pathogen discovery and evolution</a:t>
            </a:r>
            <a:endParaRPr/>
          </a:p>
        </p:txBody>
      </p:sp>
      <p:sp>
        <p:nvSpPr>
          <p:cNvPr id="583" name="Google Shape;583;p6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584" name="Google Shape;584;p64" descr="File:Sars Cases and Deaths.pdf"/>
          <p:cNvPicPr preferRelativeResize="0"/>
          <p:nvPr/>
        </p:nvPicPr>
        <p:blipFill rotWithShape="1">
          <a:blip r:embed="rId3">
            <a:alphaModFix/>
          </a:blip>
          <a:srcRect l="5355" t="12387" r="4953" b="4613"/>
          <a:stretch/>
        </p:blipFill>
        <p:spPr>
          <a:xfrm>
            <a:off x="381000" y="1219200"/>
            <a:ext cx="7698658" cy="550852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4"/>
          <p:cNvSpPr txBox="1"/>
          <p:nvPr/>
        </p:nvSpPr>
        <p:spPr>
          <a:xfrm>
            <a:off x="8305800" y="5715000"/>
            <a:ext cx="28956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https://en.wikipedia.org/wiki/File:Sars_Cases_and_Deaths.pdf</a:t>
            </a:r>
            <a:endParaRPr/>
          </a:p>
        </p:txBody>
      </p:sp>
      <p:pic>
        <p:nvPicPr>
          <p:cNvPr id="586" name="Google Shape;586;p64" descr="Asian Palm Civet Over A Tree.jpg"/>
          <p:cNvPicPr preferRelativeResize="0"/>
          <p:nvPr/>
        </p:nvPicPr>
        <p:blipFill rotWithShape="1">
          <a:blip r:embed="rId4">
            <a:alphaModFix/>
          </a:blip>
          <a:srcRect l="12798" t="23143" r="42622" b="30641"/>
          <a:stretch/>
        </p:blipFill>
        <p:spPr>
          <a:xfrm>
            <a:off x="8382000" y="1295400"/>
            <a:ext cx="3397045" cy="315615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4"/>
          <p:cNvSpPr txBox="1"/>
          <p:nvPr/>
        </p:nvSpPr>
        <p:spPr>
          <a:xfrm>
            <a:off x="8382000" y="4648200"/>
            <a:ext cx="3276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https://en.wikipedia.org/wiki/Asian_palm_civet#/media/File:Asian_Palm_Civet_Over_A_Tree.jpg</a:t>
            </a:r>
            <a:endParaRPr/>
          </a:p>
        </p:txBody>
      </p:sp>
      <p:sp>
        <p:nvSpPr>
          <p:cNvPr id="588" name="Google Shape;588;p64"/>
          <p:cNvSpPr/>
          <p:nvPr/>
        </p:nvSpPr>
        <p:spPr>
          <a:xfrm>
            <a:off x="2438400" y="1219200"/>
            <a:ext cx="4343400" cy="685800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SARS Cases and Deaths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596" name="Google Shape;5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357913"/>
            <a:ext cx="571500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838" y="1477088"/>
            <a:ext cx="5504675" cy="3671786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5"/>
          <p:cNvSpPr txBox="1"/>
          <p:nvPr/>
        </p:nvSpPr>
        <p:spPr>
          <a:xfrm>
            <a:off x="6428963" y="5578225"/>
            <a:ext cx="58176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https://www.washingtonpost.com/science/2020/04/03/coronavirus-wildlife-environment/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66666"/>
                </a:solidFill>
              </a:rPr>
              <a:t>A market where pangolins and other exotic animals are sold in Libreville, Gabon. (Steeve Jordan/AFP/Getty Images)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65"/>
          <p:cNvSpPr txBox="1"/>
          <p:nvPr/>
        </p:nvSpPr>
        <p:spPr>
          <a:xfrm>
            <a:off x="868600" y="5746975"/>
            <a:ext cx="50703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https://www.theborneopost.com/2013/03/31/protected-wildlife-on-the-menu/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6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607" name="Google Shape;6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750" y="1722438"/>
            <a:ext cx="7722651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7"/>
          <p:cNvSpPr txBox="1">
            <a:spLocks noGrp="1"/>
          </p:cNvSpPr>
          <p:nvPr>
            <p:ph type="title"/>
          </p:nvPr>
        </p:nvSpPr>
        <p:spPr>
          <a:xfrm>
            <a:off x="304800" y="6635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Dengue virus phylogeny</a:t>
            </a:r>
            <a:endParaRPr dirty="0"/>
          </a:p>
        </p:txBody>
      </p:sp>
      <p:sp>
        <p:nvSpPr>
          <p:cNvPr id="614" name="Google Shape;614;p6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616" name="Google Shape;616;p67"/>
          <p:cNvSpPr txBox="1"/>
          <p:nvPr/>
        </p:nvSpPr>
        <p:spPr>
          <a:xfrm>
            <a:off x="8544725" y="3547700"/>
            <a:ext cx="28449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https://nextstrain.org/dengue/all?dmin=1729-08-31&amp;m=num_date&amp;r=region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98273-8F80-4F53-8DC2-2DFCC612C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47" r="-1" b="23708"/>
          <a:stretch/>
        </p:blipFill>
        <p:spPr>
          <a:xfrm>
            <a:off x="716280" y="1306819"/>
            <a:ext cx="6749926" cy="523208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>
            <a:spLocks noGrp="1"/>
          </p:cNvSpPr>
          <p:nvPr>
            <p:ph type="title"/>
          </p:nvPr>
        </p:nvSpPr>
        <p:spPr>
          <a:xfrm>
            <a:off x="101600" y="5619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Novel coronavirus phylogeny</a:t>
            </a:r>
            <a:endParaRPr dirty="0"/>
          </a:p>
        </p:txBody>
      </p:sp>
      <p:sp>
        <p:nvSpPr>
          <p:cNvPr id="623" name="Google Shape;623;p6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25" name="Google Shape;625;p68"/>
          <p:cNvSpPr txBox="1"/>
          <p:nvPr/>
        </p:nvSpPr>
        <p:spPr>
          <a:xfrm>
            <a:off x="9860005" y="2263805"/>
            <a:ext cx="1646195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https://nextstrain.org/ncov/global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601F6-DBAB-445C-96B5-1B39CF290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70"/>
          <a:stretch/>
        </p:blipFill>
        <p:spPr>
          <a:xfrm>
            <a:off x="506833" y="1427623"/>
            <a:ext cx="9090412" cy="511127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0"/>
          <p:cNvSpPr txBox="1">
            <a:spLocks noGrp="1"/>
          </p:cNvSpPr>
          <p:nvPr>
            <p:ph type="title"/>
          </p:nvPr>
        </p:nvSpPr>
        <p:spPr>
          <a:xfrm>
            <a:off x="609600" y="274646"/>
            <a:ext cx="10972800" cy="715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Simplified and more up to date</a:t>
            </a:r>
            <a:endParaRPr dirty="0"/>
          </a:p>
        </p:txBody>
      </p:sp>
      <p:sp>
        <p:nvSpPr>
          <p:cNvPr id="640" name="Google Shape;640;p7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642" name="Google Shape;642;p70"/>
          <p:cNvSpPr txBox="1"/>
          <p:nvPr/>
        </p:nvSpPr>
        <p:spPr>
          <a:xfrm>
            <a:off x="6872088" y="5063651"/>
            <a:ext cx="31815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https://covid.cdc.gov/covid-data-tracker/#variant-proportions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C59F4-4E7A-4CF4-9F34-67B6CA4C3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68" b="36555"/>
          <a:stretch/>
        </p:blipFill>
        <p:spPr>
          <a:xfrm>
            <a:off x="256232" y="1487157"/>
            <a:ext cx="6168778" cy="4351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1C629B-9EAB-41ED-A708-C7073A478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98" t="63982" r="7929"/>
          <a:stretch/>
        </p:blipFill>
        <p:spPr>
          <a:xfrm>
            <a:off x="6687178" y="1835509"/>
            <a:ext cx="5143082" cy="2470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 introductions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Review of biological molecules</a:t>
            </a: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Summary</a:t>
            </a:r>
            <a:endParaRPr sz="2800" dirty="0"/>
          </a:p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0" y="1682582"/>
            <a:ext cx="1322400" cy="42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2"/>
          <p:cNvSpPr txBox="1">
            <a:spLocks noGrp="1"/>
          </p:cNvSpPr>
          <p:nvPr>
            <p:ph type="title"/>
          </p:nvPr>
        </p:nvSpPr>
        <p:spPr>
          <a:xfrm>
            <a:off x="533400" y="13447"/>
            <a:ext cx="952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Summary of many applications of genome sequencing</a:t>
            </a:r>
            <a:endParaRPr sz="3600"/>
          </a:p>
        </p:txBody>
      </p:sp>
      <p:sp>
        <p:nvSpPr>
          <p:cNvPr id="659" name="Google Shape;659;p7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Human variation / human genetics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Infectious diseases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Cancer genetics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Plant and animal breeding for agriculture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Sequencing new genomes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Metagenomics --- sequencing bacteria and other microorganisms in 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Our bodies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Anywhere else on earth (soil, deep sea thermal vents, under ice caps …)</a:t>
            </a:r>
            <a:endParaRPr dirty="0"/>
          </a:p>
        </p:txBody>
      </p:sp>
      <p:sp>
        <p:nvSpPr>
          <p:cNvPr id="660" name="Google Shape;660;p7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3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That was genome sequencing</a:t>
            </a:r>
            <a:br>
              <a:rPr lang="en-US"/>
            </a:br>
            <a:br>
              <a:rPr lang="en-US"/>
            </a:br>
            <a:r>
              <a:rPr lang="en-US"/>
              <a:t>But there’s more….</a:t>
            </a:r>
            <a:endParaRPr/>
          </a:p>
        </p:txBody>
      </p:sp>
      <p:sp>
        <p:nvSpPr>
          <p:cNvPr id="666" name="Google Shape;666;p7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4"/>
          <p:cNvSpPr txBox="1">
            <a:spLocks noGrp="1"/>
          </p:cNvSpPr>
          <p:nvPr>
            <p:ph type="title"/>
          </p:nvPr>
        </p:nvSpPr>
        <p:spPr>
          <a:xfrm>
            <a:off x="4343400" y="274638"/>
            <a:ext cx="723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“Central Dogma”</a:t>
            </a:r>
            <a:endParaRPr/>
          </a:p>
        </p:txBody>
      </p:sp>
      <p:sp>
        <p:nvSpPr>
          <p:cNvPr id="672" name="Google Shape;672;p7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673" name="Google Shape;67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28600"/>
            <a:ext cx="4485026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4"/>
          <p:cNvSpPr/>
          <p:nvPr/>
        </p:nvSpPr>
        <p:spPr>
          <a:xfrm>
            <a:off x="4985657" y="6096000"/>
            <a:ext cx="7239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https://en.wikipedia.org/wiki/Central_dogma_of_molecular_biology</a:t>
            </a:r>
            <a:endParaRPr/>
          </a:p>
        </p:txBody>
      </p:sp>
      <p:grpSp>
        <p:nvGrpSpPr>
          <p:cNvPr id="675" name="Google Shape;675;p74"/>
          <p:cNvGrpSpPr/>
          <p:nvPr/>
        </p:nvGrpSpPr>
        <p:grpSpPr>
          <a:xfrm>
            <a:off x="4495800" y="1828800"/>
            <a:ext cx="6858000" cy="3046988"/>
            <a:chOff x="4495800" y="1828800"/>
            <a:chExt cx="6858000" cy="3046988"/>
          </a:xfrm>
        </p:grpSpPr>
        <p:sp>
          <p:nvSpPr>
            <p:cNvPr id="676" name="Google Shape;676;p74"/>
            <p:cNvSpPr/>
            <p:nvPr/>
          </p:nvSpPr>
          <p:spPr>
            <a:xfrm>
              <a:off x="4495800" y="3276600"/>
              <a:ext cx="2895600" cy="6858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74"/>
            <p:cNvSpPr txBox="1"/>
            <p:nvPr/>
          </p:nvSpPr>
          <p:spPr>
            <a:xfrm>
              <a:off x="7391400" y="1828800"/>
              <a:ext cx="3962400" cy="3046988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RNA-seq: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Sequence the RNA in a tissue to get a picture of which genes are active (actually, the level of their activity)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5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Sequencing is a foundational technology</a:t>
            </a:r>
            <a:endParaRPr/>
          </a:p>
        </p:txBody>
      </p:sp>
      <p:sp>
        <p:nvSpPr>
          <p:cNvPr id="684" name="Google Shape;684;p7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685" name="Google Shape;685;p75"/>
          <p:cNvPicPr preferRelativeResize="0"/>
          <p:nvPr/>
        </p:nvPicPr>
        <p:blipFill rotWithShape="1">
          <a:blip r:embed="rId3">
            <a:alphaModFix/>
          </a:blip>
          <a:srcRect l="199" t="47743" r="-198" b="-2941"/>
          <a:stretch/>
        </p:blipFill>
        <p:spPr>
          <a:xfrm>
            <a:off x="914400" y="1407886"/>
            <a:ext cx="9010650" cy="43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5"/>
          <p:cNvSpPr txBox="1"/>
          <p:nvPr/>
        </p:nvSpPr>
        <p:spPr>
          <a:xfrm>
            <a:off x="8458200" y="5638801"/>
            <a:ext cx="19706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Shendure &amp; Aiden,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Nat. Biotech. 2012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Sequencing is a foundational technology</a:t>
            </a:r>
            <a:endParaRPr/>
          </a:p>
        </p:txBody>
      </p:sp>
      <p:sp>
        <p:nvSpPr>
          <p:cNvPr id="693" name="Google Shape;693;p7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694" name="Google Shape;694;p76"/>
          <p:cNvPicPr preferRelativeResize="0"/>
          <p:nvPr/>
        </p:nvPicPr>
        <p:blipFill rotWithShape="1">
          <a:blip r:embed="rId3">
            <a:alphaModFix/>
          </a:blip>
          <a:srcRect l="199" t="43439" r="-198" b="-2942"/>
          <a:stretch/>
        </p:blipFill>
        <p:spPr>
          <a:xfrm>
            <a:off x="914400" y="1075764"/>
            <a:ext cx="9010650" cy="471543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6"/>
          <p:cNvSpPr/>
          <p:nvPr/>
        </p:nvSpPr>
        <p:spPr>
          <a:xfrm rot="8100000" flipH="1">
            <a:off x="6420132" y="4274017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76"/>
          <p:cNvSpPr/>
          <p:nvPr/>
        </p:nvSpPr>
        <p:spPr>
          <a:xfrm rot="8100000" flipH="1">
            <a:off x="5353332" y="1988018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76"/>
          <p:cNvSpPr/>
          <p:nvPr/>
        </p:nvSpPr>
        <p:spPr>
          <a:xfrm rot="8100000" flipH="1">
            <a:off x="6724932" y="2826216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76"/>
          <p:cNvSpPr/>
          <p:nvPr/>
        </p:nvSpPr>
        <p:spPr>
          <a:xfrm rot="8100000" flipH="1">
            <a:off x="6115331" y="2216617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76"/>
          <p:cNvSpPr/>
          <p:nvPr/>
        </p:nvSpPr>
        <p:spPr>
          <a:xfrm rot="8100000" flipH="1">
            <a:off x="4972332" y="2521418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76"/>
          <p:cNvSpPr/>
          <p:nvPr/>
        </p:nvSpPr>
        <p:spPr>
          <a:xfrm rot="8100000" flipH="1">
            <a:off x="4972331" y="3512018"/>
            <a:ext cx="266139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6"/>
          <p:cNvSpPr txBox="1"/>
          <p:nvPr/>
        </p:nvSpPr>
        <p:spPr>
          <a:xfrm flipH="1">
            <a:off x="1524000" y="990601"/>
            <a:ext cx="8991600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Snippets of DNA or RNA are self-identifying (self-barcoded)</a:t>
            </a:r>
            <a:endParaRPr/>
          </a:p>
        </p:txBody>
      </p:sp>
      <p:sp>
        <p:nvSpPr>
          <p:cNvPr id="702" name="Google Shape;702;p76"/>
          <p:cNvSpPr txBox="1"/>
          <p:nvPr/>
        </p:nvSpPr>
        <p:spPr>
          <a:xfrm>
            <a:off x="8229600" y="1600200"/>
            <a:ext cx="2590800" cy="3416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 biochemical trick to select for DNA or RNA segments physically associated with “biological process” of interest”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7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Sequencing is a foundational technology</a:t>
            </a:r>
            <a:endParaRPr/>
          </a:p>
        </p:txBody>
      </p:sp>
      <p:sp>
        <p:nvSpPr>
          <p:cNvPr id="709" name="Google Shape;709;p7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710" name="Google Shape;710;p77"/>
          <p:cNvPicPr preferRelativeResize="0"/>
          <p:nvPr/>
        </p:nvPicPr>
        <p:blipFill rotWithShape="1">
          <a:blip r:embed="rId3">
            <a:alphaModFix/>
          </a:blip>
          <a:srcRect l="199" t="43439" r="-198" b="-2942"/>
          <a:stretch/>
        </p:blipFill>
        <p:spPr>
          <a:xfrm>
            <a:off x="914400" y="1075764"/>
            <a:ext cx="9010650" cy="4715436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7"/>
          <p:cNvSpPr/>
          <p:nvPr/>
        </p:nvSpPr>
        <p:spPr>
          <a:xfrm rot="8100000" flipH="1">
            <a:off x="3600730" y="4197816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77"/>
          <p:cNvSpPr/>
          <p:nvPr/>
        </p:nvSpPr>
        <p:spPr>
          <a:xfrm rot="8100000" flipH="1">
            <a:off x="4515130" y="4426417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7"/>
          <p:cNvSpPr/>
          <p:nvPr/>
        </p:nvSpPr>
        <p:spPr>
          <a:xfrm rot="8100000" flipH="1">
            <a:off x="6496330" y="5340818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7"/>
          <p:cNvSpPr/>
          <p:nvPr/>
        </p:nvSpPr>
        <p:spPr>
          <a:xfrm rot="8100000" flipH="1">
            <a:off x="8020328" y="4807417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77"/>
          <p:cNvSpPr/>
          <p:nvPr/>
        </p:nvSpPr>
        <p:spPr>
          <a:xfrm rot="8100000" flipH="1">
            <a:off x="8553730" y="4197816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77"/>
          <p:cNvSpPr/>
          <p:nvPr/>
        </p:nvSpPr>
        <p:spPr>
          <a:xfrm rot="8100000" flipH="1">
            <a:off x="6420130" y="4274017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77"/>
          <p:cNvSpPr/>
          <p:nvPr/>
        </p:nvSpPr>
        <p:spPr>
          <a:xfrm rot="8100000" flipH="1">
            <a:off x="5353330" y="1988018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77"/>
          <p:cNvSpPr/>
          <p:nvPr/>
        </p:nvSpPr>
        <p:spPr>
          <a:xfrm rot="8100000" flipH="1">
            <a:off x="6724930" y="2826216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77"/>
          <p:cNvSpPr/>
          <p:nvPr/>
        </p:nvSpPr>
        <p:spPr>
          <a:xfrm rot="8100000" flipH="1">
            <a:off x="6115329" y="2216617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77"/>
          <p:cNvSpPr/>
          <p:nvPr/>
        </p:nvSpPr>
        <p:spPr>
          <a:xfrm rot="8100000" flipH="1">
            <a:off x="4972330" y="2521418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77"/>
          <p:cNvSpPr/>
          <p:nvPr/>
        </p:nvSpPr>
        <p:spPr>
          <a:xfrm rot="8100000" flipH="1">
            <a:off x="4972329" y="3512018"/>
            <a:ext cx="266140" cy="595966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77"/>
          <p:cNvSpPr txBox="1"/>
          <p:nvPr/>
        </p:nvSpPr>
        <p:spPr>
          <a:xfrm flipH="1">
            <a:off x="1524000" y="990601"/>
            <a:ext cx="8991600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Snippets of DNA or RNA are self-identifying (self-barcoded)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8"/>
          <p:cNvSpPr txBox="1">
            <a:spLocks noGrp="1"/>
          </p:cNvSpPr>
          <p:nvPr>
            <p:ph type="title"/>
          </p:nvPr>
        </p:nvSpPr>
        <p:spPr>
          <a:xfrm>
            <a:off x="1981200" y="76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NGS</a:t>
            </a:r>
            <a:endParaRPr/>
          </a:p>
        </p:txBody>
      </p:sp>
      <p:sp>
        <p:nvSpPr>
          <p:cNvPr id="728" name="Google Shape;728;p7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29" name="Google Shape;729;p78"/>
          <p:cNvGraphicFramePr/>
          <p:nvPr/>
        </p:nvGraphicFramePr>
        <p:xfrm>
          <a:off x="2057400" y="762000"/>
          <a:ext cx="8001000" cy="5435355"/>
        </p:xfrm>
        <a:graphic>
          <a:graphicData uri="http://schemas.openxmlformats.org/drawingml/2006/table">
            <a:tbl>
              <a:tblPr bandRow="1">
                <a:noFill/>
                <a:tableStyleId>{C4D5BB5A-CED2-4489-A0C7-1C6B0155F13C}</a:tableStyleId>
              </a:tblPr>
              <a:tblGrid>
                <a:gridCol w="387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Method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To determine…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DNA-Seq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 genome sequence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Targeted DNA-Seq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 subset of a genome (for example, an exome)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RNA-Seq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RNA (that is, the transcriptome)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Methyl-Seq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Sites of DNA methylation, genome-wide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Targeted methyl-Seq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DNA methylation in a subset of the genome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DNase-Seq, Sono-Seq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Active regulatory chromatin (nucleosome-depleted)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FAIRE-Seq (formaldehyde-assisted isolation of regulatory elements)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Active regulatory chromatin (nucleosome-depleted)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MAINE-Seq (MNase-assisted isolation of nucleosomes)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Histone-bound DNA (nucleosome positioning)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ChIP-Seq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Protein-DNA interactions (using chromatin immunoprecipitation)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RIP-Seq (RNA-binding protein immunoprecipitation)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Protein-RNA interactions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CLIP-Seq (cross-linking IP)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Protein-RNA interactions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30" name="Google Shape;730;p78"/>
          <p:cNvSpPr txBox="1"/>
          <p:nvPr/>
        </p:nvSpPr>
        <p:spPr>
          <a:xfrm>
            <a:off x="4724401" y="6248400"/>
            <a:ext cx="52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Adapted from Shendure and Aiden, Nat. Biotech. 2012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8"/>
          <p:cNvSpPr txBox="1"/>
          <p:nvPr/>
        </p:nvSpPr>
        <p:spPr>
          <a:xfrm>
            <a:off x="4114800" y="762000"/>
            <a:ext cx="5257800" cy="4278000"/>
          </a:xfrm>
          <a:prstGeom prst="rect">
            <a:avLst/>
          </a:prstGeom>
          <a:solidFill>
            <a:schemeClr val="lt1"/>
          </a:solidFill>
          <a:ln w="412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applications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variation / human genetics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 genetics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Clinical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applications in human genetics and cancer genetics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 and animal breeding for agriculture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Sequencing new genomes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Metagenomics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Pathogen discovery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Pathogen evolution</a:t>
            </a:r>
            <a:endParaRPr/>
          </a:p>
        </p:txBody>
      </p:sp>
      <p:cxnSp>
        <p:nvCxnSpPr>
          <p:cNvPr id="732" name="Google Shape;732;p78"/>
          <p:cNvCxnSpPr/>
          <p:nvPr/>
        </p:nvCxnSpPr>
        <p:spPr>
          <a:xfrm flipH="1">
            <a:off x="3124200" y="914400"/>
            <a:ext cx="990600" cy="3048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9"/>
          <p:cNvSpPr txBox="1">
            <a:spLocks noGrp="1"/>
          </p:cNvSpPr>
          <p:nvPr>
            <p:ph type="title"/>
          </p:nvPr>
        </p:nvSpPr>
        <p:spPr>
          <a:xfrm>
            <a:off x="1905000" y="152400"/>
            <a:ext cx="8229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applications of NGS</a:t>
            </a:r>
            <a:endParaRPr/>
          </a:p>
        </p:txBody>
      </p:sp>
      <p:sp>
        <p:nvSpPr>
          <p:cNvPr id="738" name="Google Shape;738;p7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39" name="Google Shape;739;p79"/>
          <p:cNvGraphicFramePr/>
          <p:nvPr/>
        </p:nvGraphicFramePr>
        <p:xfrm>
          <a:off x="1981200" y="838200"/>
          <a:ext cx="8382000" cy="5568950"/>
        </p:xfrm>
        <a:graphic>
          <a:graphicData uri="http://schemas.openxmlformats.org/drawingml/2006/table">
            <a:tbl>
              <a:tblPr bandRow="1">
                <a:noFill/>
                <a:tableStyleId>{C4D5BB5A-CED2-4489-A0C7-1C6B0155F13C}</a:tableStyleId>
              </a:tblPr>
              <a:tblGrid>
                <a:gridCol w="405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Method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To determine…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HITS-CLIP (high-throughput sequencing of RNA isolated by cross-linking IP)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Protein-RNA interactions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FRT-Seq (on-flowcell reverse transcription)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Amplification-free, strand-specific transcriptome sequencing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NET-Seq (native elongating transcript)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Nascent transcription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Hi-C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Three-dimensional genome structure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Chia-PET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Long-range interactions mediated by a protein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Ribo-Seq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Ribosome-protected mRNA fragments (active translation)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TRAP (translating ribosome affinity purification)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Genetically targeted purification of polysomal mRNAs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PARS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Parallel analysis of RNA structure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Synthetic saturation mutagenesis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Functional consequences of genetic variation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Immuno-Seq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The B-cell and T-cell repertoires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Deep protein mutagenesis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Protein binding activity of synthetic peptide libraries or variants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9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PhIT-Seq (phenotypic interrogation via tag)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Relative fitness of cells containing disruptive insertions in diverse genes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40" name="Google Shape;740;p79"/>
          <p:cNvSpPr txBox="1"/>
          <p:nvPr/>
        </p:nvSpPr>
        <p:spPr>
          <a:xfrm>
            <a:off x="4724401" y="6248400"/>
            <a:ext cx="52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Adapted from Shendure and Aiden, Nat. Biotech. 2012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 introductions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Review of biological molecules</a:t>
            </a: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Summary</a:t>
            </a:r>
            <a:endParaRPr sz="2800" dirty="0"/>
          </a:p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0" y="2757756"/>
            <a:ext cx="1322400" cy="42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8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4" name="Google Shape;75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0" y="228600"/>
            <a:ext cx="4485026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1"/>
          <p:cNvSpPr/>
          <p:nvPr/>
        </p:nvSpPr>
        <p:spPr>
          <a:xfrm>
            <a:off x="4985657" y="6096000"/>
            <a:ext cx="7239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https://en.wikipedia.org/wiki/Central_dogma_of_molecular_biology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bioinformatics?</a:t>
            </a:r>
            <a:endParaRPr sz="5400"/>
          </a:p>
        </p:txBody>
      </p:sp>
      <p:sp>
        <p:nvSpPr>
          <p:cNvPr id="212" name="Google Shape;212;p3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4A961F-3163-4C17-BE9F-F88D3665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34" y="1391453"/>
            <a:ext cx="5818310" cy="49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762" name="Google Shape;762;p82"/>
          <p:cNvPicPr preferRelativeResize="0"/>
          <p:nvPr/>
        </p:nvPicPr>
        <p:blipFill rotWithShape="1">
          <a:blip r:embed="rId3">
            <a:alphaModFix/>
          </a:blip>
          <a:srcRect l="17811" t="14568" r="2067" b="1320"/>
          <a:stretch/>
        </p:blipFill>
        <p:spPr>
          <a:xfrm>
            <a:off x="1774575" y="1123775"/>
            <a:ext cx="6756349" cy="53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2"/>
          <p:cNvSpPr txBox="1"/>
          <p:nvPr/>
        </p:nvSpPr>
        <p:spPr>
          <a:xfrm>
            <a:off x="8598025" y="5347625"/>
            <a:ext cx="35325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https://en.wikipedia.org/wiki/Genetic_code</a:t>
            </a:r>
            <a:endParaRPr/>
          </a:p>
        </p:txBody>
      </p:sp>
      <p:sp>
        <p:nvSpPr>
          <p:cNvPr id="764" name="Google Shape;764;p82"/>
          <p:cNvSpPr txBox="1">
            <a:spLocks noGrp="1"/>
          </p:cNvSpPr>
          <p:nvPr>
            <p:ph type="title"/>
          </p:nvPr>
        </p:nvSpPr>
        <p:spPr>
          <a:xfrm>
            <a:off x="614500" y="108300"/>
            <a:ext cx="90765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The “genetic code”: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how cells </a:t>
            </a:r>
            <a:r>
              <a:rPr lang="en-US" sz="3600" b="1" i="1"/>
              <a:t>translate</a:t>
            </a:r>
            <a:r>
              <a:rPr lang="en-US" sz="3600"/>
              <a:t> mRNAs to proteins</a:t>
            </a:r>
            <a:endParaRPr sz="3600"/>
          </a:p>
        </p:txBody>
      </p:sp>
      <p:sp>
        <p:nvSpPr>
          <p:cNvPr id="765" name="Google Shape;765;p82"/>
          <p:cNvSpPr txBox="1"/>
          <p:nvPr/>
        </p:nvSpPr>
        <p:spPr>
          <a:xfrm>
            <a:off x="8782075" y="1720276"/>
            <a:ext cx="3164400" cy="3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triplet, e.g. UUU (U = Uracil, which the RNA version of T = Thymine in DNA), is called a </a:t>
            </a:r>
            <a:r>
              <a:rPr lang="en-US" b="1"/>
              <a:t>“codon”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need to remember that AUG (ATG) encodes methionine and is the “</a:t>
            </a:r>
            <a:r>
              <a:rPr lang="en-US" b="1"/>
              <a:t>start codon</a:t>
            </a:r>
            <a:r>
              <a:rPr lang="en-US"/>
              <a:t>” -- every protein starts with methionine.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also have to remember that 3 codons ( UAA, UAG, and UGA) do not code for an amino acid, but rather indicate the end of the protein. These are the </a:t>
            </a:r>
            <a:r>
              <a:rPr lang="en-US" b="1"/>
              <a:t>“stop codons”. </a:t>
            </a:r>
            <a:r>
              <a:rPr lang="en-US"/>
              <a:t> No need to memorize which ones they are.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4" name="Google Shape;75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0" y="343296"/>
            <a:ext cx="4485026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1"/>
          <p:cNvSpPr/>
          <p:nvPr/>
        </p:nvSpPr>
        <p:spPr>
          <a:xfrm>
            <a:off x="4985657" y="6096000"/>
            <a:ext cx="7239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https://en.wikipedia.org/wiki/Central_dogma_of_molecular_biology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2AC16-DDA0-4395-B355-11D8AC3FFA86}"/>
              </a:ext>
            </a:extLst>
          </p:cNvPr>
          <p:cNvSpPr txBox="1"/>
          <p:nvPr/>
        </p:nvSpPr>
        <p:spPr>
          <a:xfrm>
            <a:off x="7995306" y="3188067"/>
            <a:ext cx="3587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mRNA vaccines work by inserting new (modified) RNA into your cells (</a:t>
            </a:r>
            <a:r>
              <a:rPr lang="en-US" sz="1800" dirty="0" err="1"/>
              <a:t>uracils</a:t>
            </a:r>
            <a:r>
              <a:rPr lang="en-US" sz="1800" dirty="0"/>
              <a:t> are replaced by a modified version)</a:t>
            </a:r>
            <a:endParaRPr lang="en-SG" sz="18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0A41951-2F5C-4F50-904E-432CD7DCF0C0}"/>
              </a:ext>
            </a:extLst>
          </p:cNvPr>
          <p:cNvSpPr/>
          <p:nvPr/>
        </p:nvSpPr>
        <p:spPr>
          <a:xfrm flipH="1">
            <a:off x="7035800" y="3479800"/>
            <a:ext cx="863600" cy="452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39C2C-A150-4229-9817-C9D4B365E2CA}"/>
              </a:ext>
            </a:extLst>
          </p:cNvPr>
          <p:cNvSpPr txBox="1"/>
          <p:nvPr/>
        </p:nvSpPr>
        <p:spPr>
          <a:xfrm>
            <a:off x="8402320" y="4801636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vaccine mRNA encodes a slightly modified coronavirus spike protein so less likely bind to ACE2             </a:t>
            </a:r>
            <a:endParaRPr lang="en-SG" sz="18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A3BA6A-DF5C-4297-A448-6620AF2FF56F}"/>
              </a:ext>
            </a:extLst>
          </p:cNvPr>
          <p:cNvSpPr/>
          <p:nvPr/>
        </p:nvSpPr>
        <p:spPr>
          <a:xfrm flipH="1">
            <a:off x="7411106" y="5455811"/>
            <a:ext cx="863600" cy="452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D4769-BDB4-4044-B843-4372CFAF409E}"/>
              </a:ext>
            </a:extLst>
          </p:cNvPr>
          <p:cNvSpPr txBox="1"/>
          <p:nvPr/>
        </p:nvSpPr>
        <p:spPr>
          <a:xfrm>
            <a:off x="411480" y="3086496"/>
            <a:ext cx="27889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hlinkClick r:id="rId4"/>
              </a:rPr>
              <a:t>https://www.modernatx.com/pipeline/therapeutic-areas/mrna-therapeutic-areas-infectious-diseases</a:t>
            </a:r>
            <a:endParaRPr lang="en-SG" dirty="0"/>
          </a:p>
          <a:p>
            <a:endParaRPr lang="en-SG" dirty="0"/>
          </a:p>
          <a:p>
            <a:r>
              <a:rPr lang="en-SG" dirty="0">
                <a:hlinkClick r:id="rId5"/>
              </a:rPr>
              <a:t>https://en.wikipedia.org/wiki/Moderna_COVID-19_vaccine</a:t>
            </a:r>
            <a:endParaRPr lang="en-SG" dirty="0"/>
          </a:p>
          <a:p>
            <a:endParaRPr lang="en-SG" dirty="0"/>
          </a:p>
          <a:p>
            <a:r>
              <a:rPr lang="en-SG" dirty="0">
                <a:hlinkClick r:id="rId6"/>
              </a:rPr>
              <a:t>https://en.wikipedia.org/wiki/Pfizer%E2%80%93BioNTech_COVID-19_vaccine</a:t>
            </a:r>
            <a:endParaRPr lang="en-SG" dirty="0"/>
          </a:p>
          <a:p>
            <a:endParaRPr lang="en-SG" dirty="0"/>
          </a:p>
          <a:p>
            <a:r>
              <a:rPr lang="en-SG" dirty="0"/>
              <a:t>Great summary of SARS-CoV-2 biology: https://www.nature.com/articles/d41586-021-02039-y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82453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83"/>
          <p:cNvSpPr txBox="1"/>
          <p:nvPr/>
        </p:nvSpPr>
        <p:spPr>
          <a:xfrm>
            <a:off x="4191000" y="6324600"/>
            <a:ext cx="66149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https://en.wikipedia.org/wiki/Central_dogma_of_molecular_biology</a:t>
            </a:r>
            <a:endParaRPr/>
          </a:p>
        </p:txBody>
      </p:sp>
      <p:pic>
        <p:nvPicPr>
          <p:cNvPr id="772" name="Google Shape;77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30" y="533400"/>
            <a:ext cx="10299341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Biomolecules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Proteins (and peptides)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Lipids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“Small molecules”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from neurotransmitters</a:t>
            </a:r>
            <a:endParaRPr/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small molecules (neurotransmitters)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8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Amino acids: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glutamate, aspartate, D-serine, γ-aminobutyric acid (GABA), glycine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Gasotransmitters: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nitric oxide (NO), carbon monoxide (CO), hydrogen sulfide (H2S)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Monoamines: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dopamine (DA), norepinephrine (noradrenaline; NE, NA), epinephrine (adrenaline), histamine, serotonin (SER, 5-HT)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Trace amines: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phenethylamine, N-methylphenethylamine, tyramine, 3-iodothyronamine, octopamine, tryptamine, etc.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Peptides: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somatostatin, substance P, cocaine and amphetamine regulated transcript, opioid peptides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Purines: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adenosine triphosphate (ATP), adenosine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acetylcholine (ACh), anandamide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https://en.wikipedia.org/wiki/Neurotransmitter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8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2" name="Google Shape;79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52400"/>
            <a:ext cx="8991600" cy="6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7"/>
          <p:cNvSpPr txBox="1">
            <a:spLocks noGrp="1"/>
          </p:cNvSpPr>
          <p:nvPr>
            <p:ph type="title"/>
          </p:nvPr>
        </p:nvSpPr>
        <p:spPr>
          <a:xfrm>
            <a:off x="4953000" y="228600"/>
            <a:ext cx="5562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the genetic program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9" name="Google Shape;79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0"/>
            <a:ext cx="37020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8"/>
          <p:cNvSpPr txBox="1">
            <a:spLocks noGrp="1"/>
          </p:cNvSpPr>
          <p:nvPr>
            <p:ph type="title"/>
          </p:nvPr>
        </p:nvSpPr>
        <p:spPr>
          <a:xfrm>
            <a:off x="4953000" y="228600"/>
            <a:ext cx="5562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the genetic program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6" name="Google Shape;806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0"/>
            <a:ext cx="37020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88"/>
          <p:cNvPicPr preferRelativeResize="0"/>
          <p:nvPr/>
        </p:nvPicPr>
        <p:blipFill rotWithShape="1">
          <a:blip r:embed="rId4">
            <a:alphaModFix/>
          </a:blip>
          <a:srcRect b="46128"/>
          <a:stretch/>
        </p:blipFill>
        <p:spPr>
          <a:xfrm>
            <a:off x="5257800" y="1981200"/>
            <a:ext cx="5181600" cy="3268663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8"/>
          <p:cNvSpPr txBox="1"/>
          <p:nvPr/>
        </p:nvSpPr>
        <p:spPr>
          <a:xfrm>
            <a:off x="5486400" y="5715000"/>
            <a:ext cx="6019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https://courses.lumenlearning.com/wmopen-biology1/chapter/eukaryotic-gene-regulation/</a:t>
            </a:r>
            <a:endParaRPr/>
          </a:p>
        </p:txBody>
      </p:sp>
      <p:cxnSp>
        <p:nvCxnSpPr>
          <p:cNvPr id="809" name="Google Shape;809;p88"/>
          <p:cNvCxnSpPr/>
          <p:nvPr/>
        </p:nvCxnSpPr>
        <p:spPr>
          <a:xfrm>
            <a:off x="2286000" y="1981200"/>
            <a:ext cx="2971800" cy="76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0" name="Google Shape;810;p88"/>
          <p:cNvSpPr/>
          <p:nvPr/>
        </p:nvSpPr>
        <p:spPr>
          <a:xfrm>
            <a:off x="609600" y="1676400"/>
            <a:ext cx="1828800" cy="4572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9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9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Introductions, faculty and students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professional histories of the faculty in their words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Review of biological molecules</a:t>
            </a:r>
            <a:endParaRPr sz="240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Summary</a:t>
            </a:r>
            <a:endParaRPr sz="2800"/>
          </a:p>
        </p:txBody>
      </p:sp>
      <p:sp>
        <p:nvSpPr>
          <p:cNvPr id="817" name="Google Shape;817;p8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9"/>
          <p:cNvSpPr/>
          <p:nvPr/>
        </p:nvSpPr>
        <p:spPr>
          <a:xfrm>
            <a:off x="0" y="3704975"/>
            <a:ext cx="1322400" cy="42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0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8229600" cy="109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90"/>
          <p:cNvSpPr txBox="1">
            <a:spLocks noGrp="1"/>
          </p:cNvSpPr>
          <p:nvPr>
            <p:ph type="body" idx="1"/>
          </p:nvPr>
        </p:nvSpPr>
        <p:spPr>
          <a:xfrm>
            <a:off x="990600" y="1143000"/>
            <a:ext cx="107442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Introductions, faculty and students….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 have varied backgrounds (to be expected)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Rozen will provide some students with supplementary reading on the basics of molecular cell biology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professional histories of the faculty….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Variety of backgrounds – some from bench biology, some from computation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 is Bioinformatics?” and aims scope of this course….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Several students pointed out that Nattestad’s video seemed to cast bioinformatics in a service role; faculty responded with approaches for establishing intellectual ownership of research questions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of biological molecules….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for more info (fairly high level)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https://courses.lumenlearning.com/wmopen-biology1/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sequencing and bioinformatics….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9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bioinformatics?</a:t>
            </a:r>
            <a:endParaRPr sz="5400"/>
          </a:p>
        </p:txBody>
      </p:sp>
      <p:sp>
        <p:nvSpPr>
          <p:cNvPr id="218" name="Google Shape;218;p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19" name="Google Shape;219;p32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0827" t="9894" r="10332" b="76815"/>
          <a:stretch/>
        </p:blipFill>
        <p:spPr>
          <a:xfrm>
            <a:off x="5787614" y="1630837"/>
            <a:ext cx="4214225" cy="81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/>
          <p:nvPr/>
        </p:nvSpPr>
        <p:spPr>
          <a:xfrm>
            <a:off x="3388659" y="3872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2"/>
          <p:cNvSpPr/>
          <p:nvPr/>
        </p:nvSpPr>
        <p:spPr>
          <a:xfrm rot="10800000" flipH="1">
            <a:off x="3541059" y="5396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9753600" y="1600200"/>
            <a:ext cx="4267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The future of bioinformatics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831" name="Google Shape;831;p9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pic>
        <p:nvPicPr>
          <p:cNvPr id="832" name="Google Shape;832;p91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210" t="23766" r="53533" b="18507"/>
          <a:stretch/>
        </p:blipFill>
        <p:spPr>
          <a:xfrm>
            <a:off x="4114800" y="2344271"/>
            <a:ext cx="4476079" cy="3523128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91"/>
          <p:cNvSpPr txBox="1"/>
          <p:nvPr/>
        </p:nvSpPr>
        <p:spPr>
          <a:xfrm>
            <a:off x="3124200" y="838200"/>
            <a:ext cx="6191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be driven by data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The future of bioinformatics</a:t>
            </a:r>
            <a:endParaRPr sz="5400">
              <a:solidFill>
                <a:srgbClr val="C00000"/>
              </a:solidFill>
            </a:endParaRPr>
          </a:p>
        </p:txBody>
      </p:sp>
      <p:sp>
        <p:nvSpPr>
          <p:cNvPr id="839" name="Google Shape;839;p92"/>
          <p:cNvSpPr txBox="1">
            <a:spLocks noGrp="1"/>
          </p:cNvSpPr>
          <p:nvPr>
            <p:ph type="body" idx="1"/>
          </p:nvPr>
        </p:nvSpPr>
        <p:spPr>
          <a:xfrm>
            <a:off x="609600" y="1143000"/>
            <a:ext cx="11378100" cy="4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generation will continue to improve rapidly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Will generate more and new kinds of data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Example Oxford Nanopore: aiming for $1,000 human genome based on long reads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Better information on the small molecules and proteins in cells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medical applications – first in severe genetic diseases and selection of therapies for cancer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Both already realities, but will expand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Personalized medicine based on genetics and biomarkers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840" name="Google Shape;840;p9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93" descr="Tsne-plot_single-ce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304800"/>
            <a:ext cx="5867400" cy="6197958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3"/>
          <p:cNvSpPr txBox="1">
            <a:spLocks noGrp="1"/>
          </p:cNvSpPr>
          <p:nvPr>
            <p:ph type="title"/>
          </p:nvPr>
        </p:nvSpPr>
        <p:spPr>
          <a:xfrm>
            <a:off x="5715000" y="228600"/>
            <a:ext cx="4876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Hot technology:</a:t>
            </a:r>
            <a:br>
              <a:rPr lang="en-US" sz="4000" dirty="0"/>
            </a:br>
            <a:r>
              <a:rPr lang="en-US" sz="4000" dirty="0"/>
              <a:t>Single cell RNA-seq</a:t>
            </a:r>
            <a:endParaRPr sz="4000" dirty="0"/>
          </a:p>
        </p:txBody>
      </p:sp>
      <p:sp>
        <p:nvSpPr>
          <p:cNvPr id="847" name="Google Shape;847;p9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sp>
        <p:nvSpPr>
          <p:cNvPr id="848" name="Google Shape;848;p93"/>
          <p:cNvSpPr txBox="1"/>
          <p:nvPr/>
        </p:nvSpPr>
        <p:spPr>
          <a:xfrm>
            <a:off x="6324600" y="1600200"/>
            <a:ext cx="5562600" cy="4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Tissues contain multiple cell types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cancer tumours have multiple cell types in addition to the cancer cells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RNA populations of individual cells can be measured, then the cells can be clustered based on their RNA population profiles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usually identify which cluster corresponds to which cell type based presence of RNAs from a few characteristic genes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93"/>
          <p:cNvSpPr txBox="1"/>
          <p:nvPr/>
        </p:nvSpPr>
        <p:spPr>
          <a:xfrm>
            <a:off x="3581400" y="6324600"/>
            <a:ext cx="685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http://dnatech.genomecenter.ucdavis.edu/single-cell-analyses/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4"/>
          <p:cNvSpPr txBox="1">
            <a:spLocks noGrp="1"/>
          </p:cNvSpPr>
          <p:nvPr>
            <p:ph type="title"/>
          </p:nvPr>
        </p:nvSpPr>
        <p:spPr>
          <a:xfrm>
            <a:off x="990600" y="228600"/>
            <a:ext cx="8839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Genome bioinformatics is important</a:t>
            </a:r>
            <a:b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439 bioinformatics.org job ads</a:t>
            </a:r>
            <a:endParaRPr dirty="0"/>
          </a:p>
        </p:txBody>
      </p:sp>
      <p:grpSp>
        <p:nvGrpSpPr>
          <p:cNvPr id="855" name="Google Shape;855;p94"/>
          <p:cNvGrpSpPr/>
          <p:nvPr/>
        </p:nvGrpSpPr>
        <p:grpSpPr>
          <a:xfrm>
            <a:off x="2362210" y="1447810"/>
            <a:ext cx="6324834" cy="4350335"/>
            <a:chOff x="457200" y="457200"/>
            <a:chExt cx="8198100" cy="5638801"/>
          </a:xfrm>
        </p:grpSpPr>
        <p:pic>
          <p:nvPicPr>
            <p:cNvPr id="856" name="Google Shape;856;p94"/>
            <p:cNvPicPr preferRelativeResize="0"/>
            <p:nvPr/>
          </p:nvPicPr>
          <p:blipFill rotWithShape="1">
            <a:blip r:embed="rId3">
              <a:alphaModFix/>
            </a:blip>
            <a:srcRect l="18541" t="25291" r="12220" b="21497"/>
            <a:stretch/>
          </p:blipFill>
          <p:spPr>
            <a:xfrm>
              <a:off x="1143000" y="457200"/>
              <a:ext cx="7336647" cy="56388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7" name="Google Shape;857;p94"/>
            <p:cNvGrpSpPr/>
            <p:nvPr/>
          </p:nvGrpSpPr>
          <p:grpSpPr>
            <a:xfrm>
              <a:off x="685800" y="5257800"/>
              <a:ext cx="1295400" cy="523200"/>
              <a:chOff x="685800" y="5257800"/>
              <a:chExt cx="1295400" cy="523200"/>
            </a:xfrm>
          </p:grpSpPr>
          <p:sp>
            <p:nvSpPr>
              <p:cNvPr id="858" name="Google Shape;858;p94"/>
              <p:cNvSpPr txBox="1"/>
              <p:nvPr/>
            </p:nvSpPr>
            <p:spPr>
              <a:xfrm>
                <a:off x="685800" y="5257800"/>
                <a:ext cx="806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44%</a:t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59" name="Google Shape;859;p94"/>
              <p:cNvCxnSpPr/>
              <p:nvPr/>
            </p:nvCxnSpPr>
            <p:spPr>
              <a:xfrm>
                <a:off x="1447800" y="5486400"/>
                <a:ext cx="533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grpSp>
          <p:nvGrpSpPr>
            <p:cNvPr id="860" name="Google Shape;860;p94"/>
            <p:cNvGrpSpPr/>
            <p:nvPr/>
          </p:nvGrpSpPr>
          <p:grpSpPr>
            <a:xfrm>
              <a:off x="457200" y="3352800"/>
              <a:ext cx="3048000" cy="523200"/>
              <a:chOff x="457200" y="3352800"/>
              <a:chExt cx="3048000" cy="523200"/>
            </a:xfrm>
          </p:grpSpPr>
          <p:sp>
            <p:nvSpPr>
              <p:cNvPr id="861" name="Google Shape;861;p94"/>
              <p:cNvSpPr txBox="1"/>
              <p:nvPr/>
            </p:nvSpPr>
            <p:spPr>
              <a:xfrm>
                <a:off x="457200" y="3352800"/>
                <a:ext cx="806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27%</a:t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2" name="Google Shape;862;p94"/>
              <p:cNvCxnSpPr/>
              <p:nvPr/>
            </p:nvCxnSpPr>
            <p:spPr>
              <a:xfrm>
                <a:off x="1219200" y="3581400"/>
                <a:ext cx="2286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grpSp>
          <p:nvGrpSpPr>
            <p:cNvPr id="863" name="Google Shape;863;p94"/>
            <p:cNvGrpSpPr/>
            <p:nvPr/>
          </p:nvGrpSpPr>
          <p:grpSpPr>
            <a:xfrm>
              <a:off x="609600" y="3962400"/>
              <a:ext cx="1371600" cy="518700"/>
              <a:chOff x="609600" y="3962400"/>
              <a:chExt cx="1371600" cy="518700"/>
            </a:xfrm>
          </p:grpSpPr>
          <p:sp>
            <p:nvSpPr>
              <p:cNvPr id="864" name="Google Shape;864;p94"/>
              <p:cNvSpPr txBox="1"/>
              <p:nvPr/>
            </p:nvSpPr>
            <p:spPr>
              <a:xfrm>
                <a:off x="609600" y="3962400"/>
                <a:ext cx="81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67%</a:t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5" name="Google Shape;865;p94"/>
              <p:cNvCxnSpPr/>
              <p:nvPr/>
            </p:nvCxnSpPr>
            <p:spPr>
              <a:xfrm>
                <a:off x="1447800" y="4191000"/>
                <a:ext cx="533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grpSp>
          <p:nvGrpSpPr>
            <p:cNvPr id="866" name="Google Shape;866;p94"/>
            <p:cNvGrpSpPr/>
            <p:nvPr/>
          </p:nvGrpSpPr>
          <p:grpSpPr>
            <a:xfrm>
              <a:off x="488769" y="1153180"/>
              <a:ext cx="8166531" cy="4018220"/>
              <a:chOff x="488769" y="1153180"/>
              <a:chExt cx="8166531" cy="4018220"/>
            </a:xfrm>
          </p:grpSpPr>
          <p:grpSp>
            <p:nvGrpSpPr>
              <p:cNvPr id="867" name="Google Shape;867;p94"/>
              <p:cNvGrpSpPr/>
              <p:nvPr/>
            </p:nvGrpSpPr>
            <p:grpSpPr>
              <a:xfrm>
                <a:off x="7467600" y="1153180"/>
                <a:ext cx="1187700" cy="523200"/>
                <a:chOff x="7467600" y="1153180"/>
                <a:chExt cx="1187700" cy="523200"/>
              </a:xfrm>
            </p:grpSpPr>
            <p:sp>
              <p:nvSpPr>
                <p:cNvPr id="868" name="Google Shape;868;p94"/>
                <p:cNvSpPr txBox="1"/>
                <p:nvPr/>
              </p:nvSpPr>
              <p:spPr>
                <a:xfrm>
                  <a:off x="7848600" y="1153180"/>
                  <a:ext cx="8067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53%</a:t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69" name="Google Shape;869;p94"/>
                <p:cNvCxnSpPr/>
                <p:nvPr/>
              </p:nvCxnSpPr>
              <p:spPr>
                <a:xfrm rot="10800000">
                  <a:off x="7467600" y="1371600"/>
                  <a:ext cx="3048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  <p:grpSp>
            <p:nvGrpSpPr>
              <p:cNvPr id="870" name="Google Shape;870;p94"/>
              <p:cNvGrpSpPr/>
              <p:nvPr/>
            </p:nvGrpSpPr>
            <p:grpSpPr>
              <a:xfrm>
                <a:off x="488769" y="4648200"/>
                <a:ext cx="1416231" cy="523200"/>
                <a:chOff x="488769" y="4648200"/>
                <a:chExt cx="1416231" cy="523200"/>
              </a:xfrm>
            </p:grpSpPr>
            <p:sp>
              <p:nvSpPr>
                <p:cNvPr id="871" name="Google Shape;871;p94"/>
                <p:cNvSpPr txBox="1"/>
                <p:nvPr/>
              </p:nvSpPr>
              <p:spPr>
                <a:xfrm>
                  <a:off x="488769" y="4648200"/>
                  <a:ext cx="8067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49%</a:t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72" name="Google Shape;872;p94"/>
                <p:cNvCxnSpPr/>
                <p:nvPr/>
              </p:nvCxnSpPr>
              <p:spPr>
                <a:xfrm>
                  <a:off x="1371600" y="4953000"/>
                  <a:ext cx="5334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</p:grpSp>
        <p:grpSp>
          <p:nvGrpSpPr>
            <p:cNvPr id="873" name="Google Shape;873;p94"/>
            <p:cNvGrpSpPr/>
            <p:nvPr/>
          </p:nvGrpSpPr>
          <p:grpSpPr>
            <a:xfrm>
              <a:off x="5105400" y="2067580"/>
              <a:ext cx="2483100" cy="523200"/>
              <a:chOff x="5105400" y="2067580"/>
              <a:chExt cx="2483100" cy="523200"/>
            </a:xfrm>
          </p:grpSpPr>
          <p:sp>
            <p:nvSpPr>
              <p:cNvPr id="874" name="Google Shape;874;p94"/>
              <p:cNvSpPr txBox="1"/>
              <p:nvPr/>
            </p:nvSpPr>
            <p:spPr>
              <a:xfrm>
                <a:off x="6781800" y="2067580"/>
                <a:ext cx="806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48%</a:t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75" name="Google Shape;875;p94"/>
              <p:cNvCxnSpPr/>
              <p:nvPr/>
            </p:nvCxnSpPr>
            <p:spPr>
              <a:xfrm rot="10800000">
                <a:off x="5105400" y="2286000"/>
                <a:ext cx="1600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</p:grpSp>
      <p:sp>
        <p:nvSpPr>
          <p:cNvPr id="876" name="Google Shape;876;p94"/>
          <p:cNvSpPr txBox="1">
            <a:spLocks noGrp="1"/>
          </p:cNvSpPr>
          <p:nvPr>
            <p:ph type="sldNum" idx="12"/>
          </p:nvPr>
        </p:nvSpPr>
        <p:spPr>
          <a:xfrm>
            <a:off x="8077200" y="586740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CDBDB-C42D-465F-B58F-BD13092970B7}"/>
              </a:ext>
            </a:extLst>
          </p:cNvPr>
          <p:cNvSpPr txBox="1"/>
          <p:nvPr/>
        </p:nvSpPr>
        <p:spPr>
          <a:xfrm>
            <a:off x="6096000" y="5798146"/>
            <a:ext cx="225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(Now quite old)</a:t>
            </a:r>
            <a:endParaRPr lang="en-S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What is bioinformatics?</a:t>
            </a:r>
            <a:endParaRPr sz="5400"/>
          </a:p>
        </p:txBody>
      </p:sp>
      <p:sp>
        <p:nvSpPr>
          <p:cNvPr id="228" name="Google Shape;228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29" name="Google Shape;229;p33" descr="https://lh5.googleusercontent.com/7ocyvdeFhWY_OfHFo-trScP5Mw2m5FhfC_phCqAjM7bkjOIoTpCYZI6nQCjBvCV36S0uYSgfXaiFXVN7EA8y2x5gJPNcjZDaOB-0CBtIvE2vx83eU38bryMXiRGtkp6MNSxWgpjp"/>
          <p:cNvPicPr preferRelativeResize="0"/>
          <p:nvPr/>
        </p:nvPicPr>
        <p:blipFill rotWithShape="1">
          <a:blip r:embed="rId3">
            <a:alphaModFix/>
          </a:blip>
          <a:srcRect l="50827" t="9893" r="10332" b="18504"/>
          <a:stretch/>
        </p:blipFill>
        <p:spPr>
          <a:xfrm>
            <a:off x="5787614" y="1630837"/>
            <a:ext cx="4214225" cy="436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6705600" y="6096000"/>
            <a:ext cx="47552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http://omgenomics.com/what-is-bioinformatics/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3388659" y="3872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3"/>
          <p:cNvSpPr/>
          <p:nvPr/>
        </p:nvSpPr>
        <p:spPr>
          <a:xfrm rot="10800000" flipH="1">
            <a:off x="3541059" y="539675"/>
            <a:ext cx="3195021" cy="883833"/>
          </a:xfrm>
          <a:custGeom>
            <a:avLst/>
            <a:gdLst/>
            <a:ahLst/>
            <a:cxnLst/>
            <a:rect l="l" t="t" r="r" b="b"/>
            <a:pathLst>
              <a:path w="3195021" h="883833" extrusionOk="0">
                <a:moveTo>
                  <a:pt x="0" y="0"/>
                </a:moveTo>
                <a:cubicBezTo>
                  <a:pt x="38021" y="15209"/>
                  <a:pt x="56314" y="18242"/>
                  <a:pt x="86061" y="43031"/>
                </a:cubicBezTo>
                <a:cubicBezTo>
                  <a:pt x="97748" y="52770"/>
                  <a:pt x="105675" y="66865"/>
                  <a:pt x="118334" y="75304"/>
                </a:cubicBezTo>
                <a:cubicBezTo>
                  <a:pt x="127591" y="81475"/>
                  <a:pt x="187903" y="95385"/>
                  <a:pt x="193637" y="96819"/>
                </a:cubicBezTo>
                <a:cubicBezTo>
                  <a:pt x="211567" y="111163"/>
                  <a:pt x="227209" y="128964"/>
                  <a:pt x="247426" y="139850"/>
                </a:cubicBezTo>
                <a:cubicBezTo>
                  <a:pt x="274402" y="154375"/>
                  <a:pt x="305206" y="160339"/>
                  <a:pt x="333487" y="172123"/>
                </a:cubicBezTo>
                <a:cubicBezTo>
                  <a:pt x="348290" y="178291"/>
                  <a:pt x="361304" y="188567"/>
                  <a:pt x="376517" y="193638"/>
                </a:cubicBezTo>
                <a:cubicBezTo>
                  <a:pt x="393863" y="199420"/>
                  <a:pt x="412567" y="199961"/>
                  <a:pt x="430306" y="204396"/>
                </a:cubicBezTo>
                <a:cubicBezTo>
                  <a:pt x="531227" y="229626"/>
                  <a:pt x="342943" y="201860"/>
                  <a:pt x="559397" y="225911"/>
                </a:cubicBezTo>
                <a:cubicBezTo>
                  <a:pt x="580912" y="236669"/>
                  <a:pt x="600983" y="251009"/>
                  <a:pt x="623943" y="258184"/>
                </a:cubicBezTo>
                <a:cubicBezTo>
                  <a:pt x="658848" y="269092"/>
                  <a:pt x="695541" y="273157"/>
                  <a:pt x="731520" y="279699"/>
                </a:cubicBezTo>
                <a:cubicBezTo>
                  <a:pt x="904876" y="311218"/>
                  <a:pt x="853071" y="300817"/>
                  <a:pt x="1065007" y="311972"/>
                </a:cubicBezTo>
                <a:cubicBezTo>
                  <a:pt x="1168376" y="332647"/>
                  <a:pt x="1072747" y="308614"/>
                  <a:pt x="1161826" y="344245"/>
                </a:cubicBezTo>
                <a:cubicBezTo>
                  <a:pt x="1182883" y="352668"/>
                  <a:pt x="1205726" y="356375"/>
                  <a:pt x="1226372" y="365760"/>
                </a:cubicBezTo>
                <a:cubicBezTo>
                  <a:pt x="1245407" y="374412"/>
                  <a:pt x="1261458" y="388682"/>
                  <a:pt x="1280160" y="398033"/>
                </a:cubicBezTo>
                <a:cubicBezTo>
                  <a:pt x="1373576" y="444741"/>
                  <a:pt x="1426702" y="465180"/>
                  <a:pt x="1527586" y="494852"/>
                </a:cubicBezTo>
                <a:cubicBezTo>
                  <a:pt x="1545127" y="500011"/>
                  <a:pt x="1563495" y="501779"/>
                  <a:pt x="1581374" y="505610"/>
                </a:cubicBezTo>
                <a:cubicBezTo>
                  <a:pt x="1613700" y="512537"/>
                  <a:pt x="1646269" y="518530"/>
                  <a:pt x="1678193" y="527125"/>
                </a:cubicBezTo>
                <a:cubicBezTo>
                  <a:pt x="1739550" y="543644"/>
                  <a:pt x="1799092" y="566917"/>
                  <a:pt x="1861073" y="580913"/>
                </a:cubicBezTo>
                <a:cubicBezTo>
                  <a:pt x="1910540" y="592083"/>
                  <a:pt x="1961953" y="592484"/>
                  <a:pt x="2011680" y="602429"/>
                </a:cubicBezTo>
                <a:cubicBezTo>
                  <a:pt x="2051771" y="610447"/>
                  <a:pt x="2090349" y="624785"/>
                  <a:pt x="2130014" y="634701"/>
                </a:cubicBezTo>
                <a:cubicBezTo>
                  <a:pt x="2162087" y="642719"/>
                  <a:pt x="2194368" y="649974"/>
                  <a:pt x="2226833" y="656217"/>
                </a:cubicBezTo>
                <a:cubicBezTo>
                  <a:pt x="2287621" y="667907"/>
                  <a:pt x="2349013" y="676350"/>
                  <a:pt x="2409713" y="688490"/>
                </a:cubicBezTo>
                <a:cubicBezTo>
                  <a:pt x="2546259" y="715799"/>
                  <a:pt x="2682180" y="746150"/>
                  <a:pt x="2818503" y="774551"/>
                </a:cubicBezTo>
                <a:cubicBezTo>
                  <a:pt x="2964994" y="805070"/>
                  <a:pt x="2880732" y="784728"/>
                  <a:pt x="2969110" y="806824"/>
                </a:cubicBezTo>
                <a:cubicBezTo>
                  <a:pt x="3038461" y="876175"/>
                  <a:pt x="2954675" y="805598"/>
                  <a:pt x="3087445" y="849854"/>
                </a:cubicBezTo>
                <a:cubicBezTo>
                  <a:pt x="3222994" y="895036"/>
                  <a:pt x="3022177" y="882127"/>
                  <a:pt x="3195021" y="882127"/>
                </a:cubicBezTo>
              </a:path>
            </a:pathLst>
          </a:cu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9753600" y="1600200"/>
            <a:ext cx="4267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304800" y="1676400"/>
            <a:ext cx="5105400" cy="47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Looking at a lot of data to: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you ads that you will click on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credit card fraud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Assemble a winning baseball team (Sabermetrics / Moneyball)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result of the US November </a:t>
            </a:r>
            <a:r>
              <a:rPr lang="en-US" altLang="zh-CN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election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l="24150" t="32929" r="3280" b="4939"/>
          <a:stretch/>
        </p:blipFill>
        <p:spPr>
          <a:xfrm>
            <a:off x="381000" y="1040327"/>
            <a:ext cx="8229600" cy="533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6248400" y="76200"/>
            <a:ext cx="308930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FiveThirtyEight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6248400" y="685800"/>
            <a:ext cx="3048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https://fivethirtyeight.com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313100" y="152400"/>
            <a:ext cx="58683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Forecasting the election of the US House of Representatives in November, 2018</a:t>
            </a:r>
            <a:endParaRPr sz="26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3244</Words>
  <Application>Microsoft Office PowerPoint</Application>
  <PresentationFormat>Widescreen</PresentationFormat>
  <Paragraphs>513</Paragraphs>
  <Slides>73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Office Theme</vt:lpstr>
      <vt:lpstr>Office Theme</vt:lpstr>
      <vt:lpstr>GMS6850 – Core Concepts in Bioinformatics  Lecture 1, 2022 Jan 10  Intro to the faculty and the course Bioinformatics landscape Review of biological molecules </vt:lpstr>
      <vt:lpstr>Outline</vt:lpstr>
      <vt:lpstr>My story</vt:lpstr>
      <vt:lpstr>My story</vt:lpstr>
      <vt:lpstr>Outline</vt:lpstr>
      <vt:lpstr>What is bioinformatics?</vt:lpstr>
      <vt:lpstr>What is bioinformatics?</vt:lpstr>
      <vt:lpstr>What is bioinformatics?</vt:lpstr>
      <vt:lpstr>PowerPoint Presentation</vt:lpstr>
      <vt:lpstr>All house races</vt:lpstr>
      <vt:lpstr>Models for 1 house race</vt:lpstr>
      <vt:lpstr>PowerPoint Presentation</vt:lpstr>
      <vt:lpstr>What is bioinformatics?</vt:lpstr>
      <vt:lpstr>What is bioinformatics?</vt:lpstr>
      <vt:lpstr>What is bioinformatics?</vt:lpstr>
      <vt:lpstr>What is bioinformatics?</vt:lpstr>
      <vt:lpstr>Being a bioinformatician</vt:lpstr>
      <vt:lpstr>Being a bioinformatician</vt:lpstr>
      <vt:lpstr>PowerPoint Presentation</vt:lpstr>
      <vt:lpstr>PowerPoint Presentation</vt:lpstr>
      <vt:lpstr>PowerPoint Presentation</vt:lpstr>
      <vt:lpstr>Being a bioinformatician</vt:lpstr>
      <vt:lpstr>Bioinformatics depends on having a lot of data</vt:lpstr>
      <vt:lpstr>Data generation really took off in 2007</vt:lpstr>
      <vt:lpstr>Dominant technology</vt:lpstr>
      <vt:lpstr>Need for computing infrastructure: $10 million worth of sequencers</vt:lpstr>
      <vt:lpstr>$&gt; 10 million worth of  computing equipment to analyze data</vt:lpstr>
      <vt:lpstr>Other sequencing technology, long reads</vt:lpstr>
      <vt:lpstr>Sequencing is leading the genomics revolution  Sequencing drives perhaps 80% of bioinformatics research  Why is sequencing so important?</vt:lpstr>
      <vt:lpstr>Contrast nucleic acid sequences with protein structures </vt:lpstr>
      <vt:lpstr>Outline</vt:lpstr>
      <vt:lpstr>DNA sequencing in context</vt:lpstr>
      <vt:lpstr>Spelling error that inactivates a gene that suppresses muscle growth  (double negative is a positive)</vt:lpstr>
      <vt:lpstr>Cleft hand</vt:lpstr>
      <vt:lpstr>DNA mutations and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the data actually look like</vt:lpstr>
      <vt:lpstr>Pathogen discovery and evolution</vt:lpstr>
      <vt:lpstr>PowerPoint Presentation</vt:lpstr>
      <vt:lpstr>PowerPoint Presentation</vt:lpstr>
      <vt:lpstr>Dengue virus phylogeny</vt:lpstr>
      <vt:lpstr>Novel coronavirus phylogeny</vt:lpstr>
      <vt:lpstr>Simplified and more up to date</vt:lpstr>
      <vt:lpstr>Summary of many applications of genome sequencing</vt:lpstr>
      <vt:lpstr> That was genome sequencing  But there’s more….</vt:lpstr>
      <vt:lpstr>“Central Dogma”</vt:lpstr>
      <vt:lpstr>Sequencing is a foundational technology</vt:lpstr>
      <vt:lpstr>Sequencing is a foundational technology</vt:lpstr>
      <vt:lpstr>Sequencing is a foundational technology</vt:lpstr>
      <vt:lpstr>Applications of NGS</vt:lpstr>
      <vt:lpstr>More applications of NGS</vt:lpstr>
      <vt:lpstr>Outline</vt:lpstr>
      <vt:lpstr>PowerPoint Presentation</vt:lpstr>
      <vt:lpstr>The “genetic code”:  how cells translate mRNAs to proteins</vt:lpstr>
      <vt:lpstr>PowerPoint Presentation</vt:lpstr>
      <vt:lpstr>PowerPoint Presentation</vt:lpstr>
      <vt:lpstr>Biomolecules</vt:lpstr>
      <vt:lpstr>Example small molecules (neurotransmitters)</vt:lpstr>
      <vt:lpstr>PowerPoint Presentation</vt:lpstr>
      <vt:lpstr>Interpreting the genetic program</vt:lpstr>
      <vt:lpstr>Interpreting the genetic program</vt:lpstr>
      <vt:lpstr>Outline</vt:lpstr>
      <vt:lpstr>Summary</vt:lpstr>
      <vt:lpstr>The future of bioinformatics</vt:lpstr>
      <vt:lpstr>The future of bioinformatics</vt:lpstr>
      <vt:lpstr>Hot technology: Single cell RNA-seq</vt:lpstr>
      <vt:lpstr>Genome bioinformatics is important 439 bioinformatics.org job 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GMS6850 – Core Concepts in Bioinformatics  Lecture 1: Intro to the Course,  Bioinformatics Landscape,  Review of Biological Molecules,</dc:title>
  <dc:creator>steve rozen</dc:creator>
  <cp:lastModifiedBy>Steven George Rozen</cp:lastModifiedBy>
  <cp:revision>29</cp:revision>
  <dcterms:modified xsi:type="dcterms:W3CDTF">2022-01-09T06:37:35Z</dcterms:modified>
</cp:coreProperties>
</file>